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notesMasterIdLst>
    <p:notesMasterId r:id="rId17"/>
  </p:notesMasterIdLst>
  <p:handoutMasterIdLst>
    <p:handoutMasterId r:id="rId18"/>
  </p:handoutMasterIdLst>
  <p:sldIdLst>
    <p:sldId id="256" r:id="rId2"/>
    <p:sldId id="267" r:id="rId3"/>
    <p:sldId id="266" r:id="rId4"/>
    <p:sldId id="278" r:id="rId5"/>
    <p:sldId id="268" r:id="rId6"/>
    <p:sldId id="269" r:id="rId7"/>
    <p:sldId id="270" r:id="rId8"/>
    <p:sldId id="272" r:id="rId9"/>
    <p:sldId id="273" r:id="rId10"/>
    <p:sldId id="275" r:id="rId11"/>
    <p:sldId id="276" r:id="rId12"/>
    <p:sldId id="282" r:id="rId13"/>
    <p:sldId id="284" r:id="rId14"/>
    <p:sldId id="285" r:id="rId15"/>
    <p:sldId id="277" r:id="rId16"/>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2800"/>
    <a:srgbClr val="28A028"/>
    <a:srgbClr val="663300"/>
    <a:srgbClr val="996600"/>
    <a:srgbClr val="005400"/>
    <a:srgbClr val="009900"/>
    <a:srgbClr val="33CC33"/>
    <a:srgbClr val="00CC66"/>
    <a:srgbClr val="006600"/>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31" autoAdjust="0"/>
    <p:restoredTop sz="94660"/>
  </p:normalViewPr>
  <p:slideViewPr>
    <p:cSldViewPr>
      <p:cViewPr>
        <p:scale>
          <a:sx n="40" d="100"/>
          <a:sy n="40" d="100"/>
        </p:scale>
        <p:origin x="-2160" y="-72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F47C406D-5EB7-4311-8BDF-E137E250A829}" type="datetimeFigureOut">
              <a:rPr lang="en-US" smtClean="0"/>
              <a:t>5/28/2020</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F68EB6E6-8BBD-4DC8-802F-118BAE529007}" type="slidenum">
              <a:rPr lang="en-US" smtClean="0"/>
              <a:t>‹#›</a:t>
            </a:fld>
            <a:endParaRPr lang="en-US"/>
          </a:p>
        </p:txBody>
      </p:sp>
    </p:spTree>
    <p:extLst>
      <p:ext uri="{BB962C8B-B14F-4D97-AF65-F5344CB8AC3E}">
        <p14:creationId xmlns:p14="http://schemas.microsoft.com/office/powerpoint/2010/main" val="11743018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177A393B-8CF2-4C88-84E2-A5235D82181D}" type="datetimeFigureOut">
              <a:rPr lang="en-US" smtClean="0"/>
              <a:t>5/28/2020</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F3A4CF39-2F3C-4707-9A81-E357856ABE42}" type="slidenum">
              <a:rPr lang="en-US" smtClean="0"/>
              <a:t>‹#›</a:t>
            </a:fld>
            <a:endParaRPr lang="en-US"/>
          </a:p>
        </p:txBody>
      </p:sp>
    </p:spTree>
    <p:extLst>
      <p:ext uri="{BB962C8B-B14F-4D97-AF65-F5344CB8AC3E}">
        <p14:creationId xmlns:p14="http://schemas.microsoft.com/office/powerpoint/2010/main" val="19630717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A4CF39-2F3C-4707-9A81-E357856ABE42}" type="slidenum">
              <a:rPr lang="en-US" smtClean="0"/>
              <a:t>1</a:t>
            </a:fld>
            <a:endParaRPr lang="en-US"/>
          </a:p>
        </p:txBody>
      </p:sp>
    </p:spTree>
    <p:extLst>
      <p:ext uri="{BB962C8B-B14F-4D97-AF65-F5344CB8AC3E}">
        <p14:creationId xmlns:p14="http://schemas.microsoft.com/office/powerpoint/2010/main" val="13932311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A4CF39-2F3C-4707-9A81-E357856ABE42}" type="slidenum">
              <a:rPr lang="en-US" smtClean="0"/>
              <a:t>10</a:t>
            </a:fld>
            <a:endParaRPr lang="en-US"/>
          </a:p>
        </p:txBody>
      </p:sp>
    </p:spTree>
    <p:extLst>
      <p:ext uri="{BB962C8B-B14F-4D97-AF65-F5344CB8AC3E}">
        <p14:creationId xmlns:p14="http://schemas.microsoft.com/office/powerpoint/2010/main" val="6088318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A4CF39-2F3C-4707-9A81-E357856ABE42}" type="slidenum">
              <a:rPr lang="en-US" smtClean="0"/>
              <a:t>11</a:t>
            </a:fld>
            <a:endParaRPr lang="en-US"/>
          </a:p>
        </p:txBody>
      </p:sp>
    </p:spTree>
    <p:extLst>
      <p:ext uri="{BB962C8B-B14F-4D97-AF65-F5344CB8AC3E}">
        <p14:creationId xmlns:p14="http://schemas.microsoft.com/office/powerpoint/2010/main" val="41415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A4CF39-2F3C-4707-9A81-E357856ABE42}" type="slidenum">
              <a:rPr lang="en-US" smtClean="0"/>
              <a:t>12</a:t>
            </a:fld>
            <a:endParaRPr lang="en-US"/>
          </a:p>
        </p:txBody>
      </p:sp>
    </p:spTree>
    <p:extLst>
      <p:ext uri="{BB962C8B-B14F-4D97-AF65-F5344CB8AC3E}">
        <p14:creationId xmlns:p14="http://schemas.microsoft.com/office/powerpoint/2010/main" val="22552413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A4CF39-2F3C-4707-9A81-E357856ABE42}" type="slidenum">
              <a:rPr lang="en-US" smtClean="0"/>
              <a:t>13</a:t>
            </a:fld>
            <a:endParaRPr lang="en-US"/>
          </a:p>
        </p:txBody>
      </p:sp>
    </p:spTree>
    <p:extLst>
      <p:ext uri="{BB962C8B-B14F-4D97-AF65-F5344CB8AC3E}">
        <p14:creationId xmlns:p14="http://schemas.microsoft.com/office/powerpoint/2010/main" val="36142983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A4CF39-2F3C-4707-9A81-E357856ABE42}" type="slidenum">
              <a:rPr lang="en-US" smtClean="0"/>
              <a:t>14</a:t>
            </a:fld>
            <a:endParaRPr lang="en-US"/>
          </a:p>
        </p:txBody>
      </p:sp>
    </p:spTree>
    <p:extLst>
      <p:ext uri="{BB962C8B-B14F-4D97-AF65-F5344CB8AC3E}">
        <p14:creationId xmlns:p14="http://schemas.microsoft.com/office/powerpoint/2010/main" val="11904209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A4CF39-2F3C-4707-9A81-E357856ABE42}" type="slidenum">
              <a:rPr lang="en-US" smtClean="0"/>
              <a:t>15</a:t>
            </a:fld>
            <a:endParaRPr lang="en-US"/>
          </a:p>
        </p:txBody>
      </p:sp>
    </p:spTree>
    <p:extLst>
      <p:ext uri="{BB962C8B-B14F-4D97-AF65-F5344CB8AC3E}">
        <p14:creationId xmlns:p14="http://schemas.microsoft.com/office/powerpoint/2010/main" val="1511171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A4CF39-2F3C-4707-9A81-E357856ABE42}" type="slidenum">
              <a:rPr lang="en-US" smtClean="0"/>
              <a:t>2</a:t>
            </a:fld>
            <a:endParaRPr lang="en-US"/>
          </a:p>
        </p:txBody>
      </p:sp>
    </p:spTree>
    <p:extLst>
      <p:ext uri="{BB962C8B-B14F-4D97-AF65-F5344CB8AC3E}">
        <p14:creationId xmlns:p14="http://schemas.microsoft.com/office/powerpoint/2010/main" val="857126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A4CF39-2F3C-4707-9A81-E357856ABE42}" type="slidenum">
              <a:rPr lang="en-US" smtClean="0"/>
              <a:t>3</a:t>
            </a:fld>
            <a:endParaRPr lang="en-US"/>
          </a:p>
        </p:txBody>
      </p:sp>
    </p:spTree>
    <p:extLst>
      <p:ext uri="{BB962C8B-B14F-4D97-AF65-F5344CB8AC3E}">
        <p14:creationId xmlns:p14="http://schemas.microsoft.com/office/powerpoint/2010/main" val="2785355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A4CF39-2F3C-4707-9A81-E357856ABE42}" type="slidenum">
              <a:rPr lang="en-US" smtClean="0"/>
              <a:t>4</a:t>
            </a:fld>
            <a:endParaRPr lang="en-US"/>
          </a:p>
        </p:txBody>
      </p:sp>
    </p:spTree>
    <p:extLst>
      <p:ext uri="{BB962C8B-B14F-4D97-AF65-F5344CB8AC3E}">
        <p14:creationId xmlns:p14="http://schemas.microsoft.com/office/powerpoint/2010/main" val="5345425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A4CF39-2F3C-4707-9A81-E357856ABE42}" type="slidenum">
              <a:rPr lang="en-US" smtClean="0"/>
              <a:t>5</a:t>
            </a:fld>
            <a:endParaRPr lang="en-US"/>
          </a:p>
        </p:txBody>
      </p:sp>
    </p:spTree>
    <p:extLst>
      <p:ext uri="{BB962C8B-B14F-4D97-AF65-F5344CB8AC3E}">
        <p14:creationId xmlns:p14="http://schemas.microsoft.com/office/powerpoint/2010/main" val="17590298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A4CF39-2F3C-4707-9A81-E357856ABE42}" type="slidenum">
              <a:rPr lang="en-US" smtClean="0"/>
              <a:t>6</a:t>
            </a:fld>
            <a:endParaRPr lang="en-US"/>
          </a:p>
        </p:txBody>
      </p:sp>
    </p:spTree>
    <p:extLst>
      <p:ext uri="{BB962C8B-B14F-4D97-AF65-F5344CB8AC3E}">
        <p14:creationId xmlns:p14="http://schemas.microsoft.com/office/powerpoint/2010/main" val="35382235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A4CF39-2F3C-4707-9A81-E357856ABE42}" type="slidenum">
              <a:rPr lang="en-US" smtClean="0"/>
              <a:t>7</a:t>
            </a:fld>
            <a:endParaRPr lang="en-US"/>
          </a:p>
        </p:txBody>
      </p:sp>
    </p:spTree>
    <p:extLst>
      <p:ext uri="{BB962C8B-B14F-4D97-AF65-F5344CB8AC3E}">
        <p14:creationId xmlns:p14="http://schemas.microsoft.com/office/powerpoint/2010/main" val="32535946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A4CF39-2F3C-4707-9A81-E357856ABE42}" type="slidenum">
              <a:rPr lang="en-US" smtClean="0"/>
              <a:t>8</a:t>
            </a:fld>
            <a:endParaRPr lang="en-US"/>
          </a:p>
        </p:txBody>
      </p:sp>
    </p:spTree>
    <p:extLst>
      <p:ext uri="{BB962C8B-B14F-4D97-AF65-F5344CB8AC3E}">
        <p14:creationId xmlns:p14="http://schemas.microsoft.com/office/powerpoint/2010/main" val="8743336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A4CF39-2F3C-4707-9A81-E357856ABE42}" type="slidenum">
              <a:rPr lang="en-US" smtClean="0"/>
              <a:t>9</a:t>
            </a:fld>
            <a:endParaRPr lang="en-US"/>
          </a:p>
        </p:txBody>
      </p:sp>
    </p:spTree>
    <p:extLst>
      <p:ext uri="{BB962C8B-B14F-4D97-AF65-F5344CB8AC3E}">
        <p14:creationId xmlns:p14="http://schemas.microsoft.com/office/powerpoint/2010/main" val="32785600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alphaModFix amt="47000"/>
            <a:lum/>
          </a:blip>
          <a:srcRect/>
          <a:stretch>
            <a:fillRect b="15000"/>
          </a:stretch>
        </a:blipFill>
        <a:effectLst/>
      </p:bgPr>
    </p:bg>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3" name="Group 2"/>
          <p:cNvGrpSpPr/>
          <p:nvPr userDrawn="1"/>
        </p:nvGrpSpPr>
        <p:grpSpPr>
          <a:xfrm>
            <a:off x="-3765" y="5632074"/>
            <a:ext cx="9147765" cy="1233013"/>
            <a:chOff x="-3765" y="4953000"/>
            <a:chExt cx="9147765" cy="1912088"/>
          </a:xfrm>
        </p:grpSpPr>
        <p:sp>
          <p:nvSpPr>
            <p:cNvPr id="7" name="Freeform 6"/>
            <p:cNvSpPr>
              <a:spLocks/>
            </p:cNvSpPr>
            <p:nvPr/>
          </p:nvSpPr>
          <p:spPr bwMode="auto">
            <a:xfrm>
              <a:off x="1687513" y="4953000"/>
              <a:ext cx="7456487" cy="488154"/>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rgbClr val="005400">
                <a:alpha val="4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Freeform 7"/>
            <p:cNvSpPr>
              <a:spLocks/>
            </p:cNvSpPr>
            <p:nvPr/>
          </p:nvSpPr>
          <p:spPr bwMode="auto">
            <a:xfrm>
              <a:off x="35443" y="5237744"/>
              <a:ext cx="9108557" cy="788662"/>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502800"/>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Freeform 10"/>
            <p:cNvSpPr>
              <a:spLocks/>
            </p:cNvSpPr>
            <p:nvPr userDrawn="1"/>
          </p:nvSpPr>
          <p:spPr bwMode="auto">
            <a:xfrm>
              <a:off x="0" y="5000978"/>
              <a:ext cx="9144000" cy="186411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solidFill>
              <a:srgbClr val="28A028"/>
            </a:solid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2" name="Straight Connector 11"/>
            <p:cNvCxnSpPr/>
            <p:nvPr/>
          </p:nvCxnSpPr>
          <p:spPr>
            <a:xfrm>
              <a:off x="-3765" y="4997671"/>
              <a:ext cx="9147765" cy="790302"/>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6E0B9A69-135D-4E0C-9E0A-BDA833ABB15C}" type="datetimeFigureOut">
              <a:rPr lang="en-US" smtClean="0"/>
              <a:t>5/28/2020</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84E0293B-0F78-47FE-8BF4-489B1C4CF555}"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E0B9A69-135D-4E0C-9E0A-BDA833ABB15C}" type="datetimeFigureOut">
              <a:rPr lang="en-US" smtClean="0"/>
              <a:t>5/28/2020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4E0293B-0F78-47FE-8BF4-489B1C4CF555}" type="slidenum">
              <a:rPr lang="en-US" smtClean="0"/>
              <a:t>‹#›</a:t>
            </a:fld>
            <a:endParaRPr lang="en-US" dirty="0"/>
          </a:p>
        </p:txBody>
      </p:sp>
      <p:grpSp>
        <p:nvGrpSpPr>
          <p:cNvPr id="7" name="Group 6"/>
          <p:cNvGrpSpPr/>
          <p:nvPr userDrawn="1"/>
        </p:nvGrpSpPr>
        <p:grpSpPr>
          <a:xfrm>
            <a:off x="-3765" y="5632074"/>
            <a:ext cx="9147765" cy="1233013"/>
            <a:chOff x="-3765" y="4953000"/>
            <a:chExt cx="9147765" cy="1912088"/>
          </a:xfrm>
        </p:grpSpPr>
        <p:sp>
          <p:nvSpPr>
            <p:cNvPr id="8" name="Freeform 7"/>
            <p:cNvSpPr>
              <a:spLocks/>
            </p:cNvSpPr>
            <p:nvPr/>
          </p:nvSpPr>
          <p:spPr bwMode="auto">
            <a:xfrm>
              <a:off x="1687513" y="4953000"/>
              <a:ext cx="7456487" cy="488154"/>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rgbClr val="005400">
                <a:alpha val="4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Freeform 8"/>
            <p:cNvSpPr>
              <a:spLocks/>
            </p:cNvSpPr>
            <p:nvPr/>
          </p:nvSpPr>
          <p:spPr bwMode="auto">
            <a:xfrm>
              <a:off x="35443" y="5237744"/>
              <a:ext cx="9108557" cy="788662"/>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502800"/>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Freeform 9"/>
            <p:cNvSpPr>
              <a:spLocks/>
            </p:cNvSpPr>
            <p:nvPr userDrawn="1"/>
          </p:nvSpPr>
          <p:spPr bwMode="auto">
            <a:xfrm>
              <a:off x="0" y="5000978"/>
              <a:ext cx="9144000" cy="186411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solidFill>
              <a:srgbClr val="28A028"/>
            </a:solid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1" name="Straight Connector 10"/>
            <p:cNvCxnSpPr/>
            <p:nvPr/>
          </p:nvCxnSpPr>
          <p:spPr>
            <a:xfrm>
              <a:off x="-3765" y="4997671"/>
              <a:ext cx="9147765" cy="790302"/>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E0B9A69-135D-4E0C-9E0A-BDA833ABB15C}" type="datetimeFigureOut">
              <a:rPr lang="en-US" smtClean="0"/>
              <a:t>5/28/2020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4E0293B-0F78-47FE-8BF4-489B1C4CF555}" type="slidenum">
              <a:rPr lang="en-US" smtClean="0"/>
              <a:t>‹#›</a:t>
            </a:fld>
            <a:endParaRPr lang="en-US" dirty="0"/>
          </a:p>
        </p:txBody>
      </p:sp>
      <p:grpSp>
        <p:nvGrpSpPr>
          <p:cNvPr id="7" name="Group 6"/>
          <p:cNvGrpSpPr/>
          <p:nvPr userDrawn="1"/>
        </p:nvGrpSpPr>
        <p:grpSpPr>
          <a:xfrm>
            <a:off x="-3765" y="5632074"/>
            <a:ext cx="9147765" cy="1233013"/>
            <a:chOff x="-3765" y="4953000"/>
            <a:chExt cx="9147765" cy="1912088"/>
          </a:xfrm>
        </p:grpSpPr>
        <p:sp>
          <p:nvSpPr>
            <p:cNvPr id="8" name="Freeform 7"/>
            <p:cNvSpPr>
              <a:spLocks/>
            </p:cNvSpPr>
            <p:nvPr/>
          </p:nvSpPr>
          <p:spPr bwMode="auto">
            <a:xfrm>
              <a:off x="1687513" y="4953000"/>
              <a:ext cx="7456487" cy="488154"/>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rgbClr val="005400">
                <a:alpha val="4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Freeform 8"/>
            <p:cNvSpPr>
              <a:spLocks/>
            </p:cNvSpPr>
            <p:nvPr/>
          </p:nvSpPr>
          <p:spPr bwMode="auto">
            <a:xfrm>
              <a:off x="35443" y="5237744"/>
              <a:ext cx="9108557" cy="788662"/>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502800"/>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Freeform 9"/>
            <p:cNvSpPr>
              <a:spLocks/>
            </p:cNvSpPr>
            <p:nvPr userDrawn="1"/>
          </p:nvSpPr>
          <p:spPr bwMode="auto">
            <a:xfrm>
              <a:off x="0" y="5000978"/>
              <a:ext cx="9144000" cy="186411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solidFill>
              <a:srgbClr val="28A028"/>
            </a:solid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1" name="Straight Connector 10"/>
            <p:cNvCxnSpPr/>
            <p:nvPr/>
          </p:nvCxnSpPr>
          <p:spPr>
            <a:xfrm>
              <a:off x="-3765" y="4997671"/>
              <a:ext cx="9147765" cy="790302"/>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365760" indent="-256032">
              <a:buClr>
                <a:srgbClr val="502800"/>
              </a:buClr>
              <a:buSzPct val="100000"/>
              <a:buFont typeface="Arial" panose="020B0604020202020204" pitchFamily="34" charset="0"/>
              <a:buChar char="•"/>
              <a:defRPr sz="2400" baseline="0">
                <a:solidFill>
                  <a:srgbClr val="502800"/>
                </a:solidFill>
                <a:latin typeface="Myriad Pro"/>
              </a:defRPr>
            </a:lvl1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Date Placeholder 3"/>
          <p:cNvSpPr>
            <a:spLocks noGrp="1"/>
          </p:cNvSpPr>
          <p:nvPr>
            <p:ph type="dt" sz="half" idx="10"/>
          </p:nvPr>
        </p:nvSpPr>
        <p:spPr/>
        <p:txBody>
          <a:bodyPr/>
          <a:lstStyle/>
          <a:p>
            <a:fld id="{6E0B9A69-135D-4E0C-9E0A-BDA833ABB15C}" type="datetimeFigureOut">
              <a:rPr lang="en-US" smtClean="0"/>
              <a:t>5/28/2020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4E0293B-0F78-47FE-8BF4-489B1C4CF555}" type="slidenum">
              <a:rPr lang="en-US" smtClean="0"/>
              <a:t>‹#›</a:t>
            </a:fld>
            <a:endParaRPr lang="en-US" dirty="0"/>
          </a:p>
        </p:txBody>
      </p:sp>
      <p:sp>
        <p:nvSpPr>
          <p:cNvPr id="7" name="Title 6"/>
          <p:cNvSpPr>
            <a:spLocks noGrp="1"/>
          </p:cNvSpPr>
          <p:nvPr>
            <p:ph type="title"/>
          </p:nvPr>
        </p:nvSpPr>
        <p:spPr/>
        <p:txBody>
          <a:bodyPr rtlCol="0">
            <a:normAutofit/>
          </a:bodyPr>
          <a:lstStyle>
            <a:lvl1pPr>
              <a:defRPr sz="3600" baseline="0">
                <a:solidFill>
                  <a:srgbClr val="663300"/>
                </a:solidFill>
                <a:latin typeface="Franklin Gothic Medium" panose="020B0603020102020204" pitchFamily="34" charset="0"/>
              </a:defRPr>
            </a:lvl1pPr>
            <a:extLst/>
          </a:lstStyle>
          <a:p>
            <a:r>
              <a:rPr kumimoji="0" lang="en-US" dirty="0"/>
              <a:t>Click to edit Master title style</a:t>
            </a:r>
          </a:p>
        </p:txBody>
      </p:sp>
      <p:grpSp>
        <p:nvGrpSpPr>
          <p:cNvPr id="8" name="Group 7"/>
          <p:cNvGrpSpPr/>
          <p:nvPr userDrawn="1"/>
        </p:nvGrpSpPr>
        <p:grpSpPr>
          <a:xfrm>
            <a:off x="-3765" y="5632074"/>
            <a:ext cx="9147765" cy="1233013"/>
            <a:chOff x="-3765" y="4953000"/>
            <a:chExt cx="9147765" cy="1912088"/>
          </a:xfrm>
        </p:grpSpPr>
        <p:sp>
          <p:nvSpPr>
            <p:cNvPr id="9" name="Freeform 8"/>
            <p:cNvSpPr>
              <a:spLocks/>
            </p:cNvSpPr>
            <p:nvPr/>
          </p:nvSpPr>
          <p:spPr bwMode="auto">
            <a:xfrm>
              <a:off x="1687513" y="4953000"/>
              <a:ext cx="7456487" cy="488154"/>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rgbClr val="005400">
                <a:alpha val="4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Freeform 9"/>
            <p:cNvSpPr>
              <a:spLocks/>
            </p:cNvSpPr>
            <p:nvPr/>
          </p:nvSpPr>
          <p:spPr bwMode="auto">
            <a:xfrm>
              <a:off x="35443" y="5237744"/>
              <a:ext cx="9108557" cy="788662"/>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502800"/>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Freeform 10"/>
            <p:cNvSpPr>
              <a:spLocks/>
            </p:cNvSpPr>
            <p:nvPr userDrawn="1"/>
          </p:nvSpPr>
          <p:spPr bwMode="auto">
            <a:xfrm>
              <a:off x="0" y="5000978"/>
              <a:ext cx="9144000" cy="186411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solidFill>
              <a:srgbClr val="28A028"/>
            </a:solid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2" name="Straight Connector 11"/>
            <p:cNvCxnSpPr/>
            <p:nvPr/>
          </p:nvCxnSpPr>
          <p:spPr>
            <a:xfrm>
              <a:off x="-3765" y="4997671"/>
              <a:ext cx="9147765" cy="790302"/>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E0B9A69-135D-4E0C-9E0A-BDA833ABB15C}" type="datetimeFigureOut">
              <a:rPr lang="en-US" smtClean="0"/>
              <a:t>5/28/2020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4E0293B-0F78-47FE-8BF4-489B1C4CF555}" type="slidenum">
              <a:rPr lang="en-US" smtClean="0"/>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grpSp>
        <p:nvGrpSpPr>
          <p:cNvPr id="9" name="Group 8"/>
          <p:cNvGrpSpPr/>
          <p:nvPr userDrawn="1"/>
        </p:nvGrpSpPr>
        <p:grpSpPr>
          <a:xfrm>
            <a:off x="-3765" y="5632074"/>
            <a:ext cx="9147765" cy="1233013"/>
            <a:chOff x="-3765" y="4953000"/>
            <a:chExt cx="9147765" cy="1912088"/>
          </a:xfrm>
        </p:grpSpPr>
        <p:sp>
          <p:nvSpPr>
            <p:cNvPr id="10" name="Freeform 9"/>
            <p:cNvSpPr>
              <a:spLocks/>
            </p:cNvSpPr>
            <p:nvPr/>
          </p:nvSpPr>
          <p:spPr bwMode="auto">
            <a:xfrm>
              <a:off x="1687513" y="4953000"/>
              <a:ext cx="7456487" cy="488154"/>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rgbClr val="005400">
                <a:alpha val="4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Freeform 10"/>
            <p:cNvSpPr>
              <a:spLocks/>
            </p:cNvSpPr>
            <p:nvPr/>
          </p:nvSpPr>
          <p:spPr bwMode="auto">
            <a:xfrm>
              <a:off x="35443" y="5237744"/>
              <a:ext cx="9108557" cy="788662"/>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502800"/>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Freeform 11"/>
            <p:cNvSpPr>
              <a:spLocks/>
            </p:cNvSpPr>
            <p:nvPr userDrawn="1"/>
          </p:nvSpPr>
          <p:spPr bwMode="auto">
            <a:xfrm>
              <a:off x="0" y="5000978"/>
              <a:ext cx="9144000" cy="186411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solidFill>
              <a:srgbClr val="28A028"/>
            </a:solid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3" name="Straight Connector 12"/>
            <p:cNvCxnSpPr/>
            <p:nvPr/>
          </p:nvCxnSpPr>
          <p:spPr>
            <a:xfrm>
              <a:off x="-3765" y="4997671"/>
              <a:ext cx="9147765" cy="790302"/>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E0B9A69-135D-4E0C-9E0A-BDA833ABB15C}" type="datetimeFigureOut">
              <a:rPr lang="en-US" smtClean="0"/>
              <a:t>5/28/2020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4E0293B-0F78-47FE-8BF4-489B1C4CF555}" type="slidenum">
              <a:rPr lang="en-US" smtClean="0"/>
              <a:t>‹#›</a:t>
            </a:fld>
            <a:endParaRPr lang="en-US" dirty="0"/>
          </a:p>
        </p:txBody>
      </p:sp>
      <p:sp>
        <p:nvSpPr>
          <p:cNvPr id="8" name="Title 7"/>
          <p:cNvSpPr>
            <a:spLocks noGrp="1"/>
          </p:cNvSpPr>
          <p:nvPr>
            <p:ph type="title"/>
          </p:nvPr>
        </p:nvSpPr>
        <p:spPr/>
        <p:txBody>
          <a:bodyPr rtlCol="0"/>
          <a:lstStyle/>
          <a:p>
            <a:r>
              <a:rPr kumimoji="0" lang="en-US"/>
              <a:t>Click to edit Master title style</a:t>
            </a:r>
          </a:p>
        </p:txBody>
      </p:sp>
      <p:grpSp>
        <p:nvGrpSpPr>
          <p:cNvPr id="9" name="Group 8"/>
          <p:cNvGrpSpPr/>
          <p:nvPr userDrawn="1"/>
        </p:nvGrpSpPr>
        <p:grpSpPr>
          <a:xfrm>
            <a:off x="-3765" y="5632074"/>
            <a:ext cx="9147765" cy="1233013"/>
            <a:chOff x="-3765" y="4953000"/>
            <a:chExt cx="9147765" cy="1912088"/>
          </a:xfrm>
        </p:grpSpPr>
        <p:sp>
          <p:nvSpPr>
            <p:cNvPr id="10" name="Freeform 9"/>
            <p:cNvSpPr>
              <a:spLocks/>
            </p:cNvSpPr>
            <p:nvPr/>
          </p:nvSpPr>
          <p:spPr bwMode="auto">
            <a:xfrm>
              <a:off x="1687513" y="4953000"/>
              <a:ext cx="7456487" cy="488154"/>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rgbClr val="005400">
                <a:alpha val="4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Freeform 10"/>
            <p:cNvSpPr>
              <a:spLocks/>
            </p:cNvSpPr>
            <p:nvPr/>
          </p:nvSpPr>
          <p:spPr bwMode="auto">
            <a:xfrm>
              <a:off x="35443" y="5237744"/>
              <a:ext cx="9108557" cy="788662"/>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502800"/>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Freeform 11"/>
            <p:cNvSpPr>
              <a:spLocks/>
            </p:cNvSpPr>
            <p:nvPr userDrawn="1"/>
          </p:nvSpPr>
          <p:spPr bwMode="auto">
            <a:xfrm>
              <a:off x="0" y="5000978"/>
              <a:ext cx="9144000" cy="186411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solidFill>
              <a:srgbClr val="28A028"/>
            </a:solid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3" name="Straight Connector 12"/>
            <p:cNvCxnSpPr/>
            <p:nvPr/>
          </p:nvCxnSpPr>
          <p:spPr>
            <a:xfrm>
              <a:off x="-3765" y="4997671"/>
              <a:ext cx="9147765" cy="790302"/>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E0B9A69-135D-4E0C-9E0A-BDA833ABB15C}" type="datetimeFigureOut">
              <a:rPr lang="en-US" smtClean="0"/>
              <a:t>5/28/2020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4E0293B-0F78-47FE-8BF4-489B1C4CF555}" type="slidenum">
              <a:rPr lang="en-US" smtClean="0"/>
              <a:t>‹#›</a:t>
            </a:fld>
            <a:endParaRPr lang="en-US" dirty="0"/>
          </a:p>
        </p:txBody>
      </p:sp>
      <p:grpSp>
        <p:nvGrpSpPr>
          <p:cNvPr id="10" name="Group 9"/>
          <p:cNvGrpSpPr/>
          <p:nvPr userDrawn="1"/>
        </p:nvGrpSpPr>
        <p:grpSpPr>
          <a:xfrm>
            <a:off x="-3765" y="5632074"/>
            <a:ext cx="9147765" cy="1233013"/>
            <a:chOff x="-3765" y="4953000"/>
            <a:chExt cx="9147765" cy="1912088"/>
          </a:xfrm>
        </p:grpSpPr>
        <p:sp>
          <p:nvSpPr>
            <p:cNvPr id="11" name="Freeform 10"/>
            <p:cNvSpPr>
              <a:spLocks/>
            </p:cNvSpPr>
            <p:nvPr/>
          </p:nvSpPr>
          <p:spPr bwMode="auto">
            <a:xfrm>
              <a:off x="1687513" y="4953000"/>
              <a:ext cx="7456487" cy="488154"/>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rgbClr val="005400">
                <a:alpha val="4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Freeform 11"/>
            <p:cNvSpPr>
              <a:spLocks/>
            </p:cNvSpPr>
            <p:nvPr/>
          </p:nvSpPr>
          <p:spPr bwMode="auto">
            <a:xfrm>
              <a:off x="35443" y="5237744"/>
              <a:ext cx="9108557" cy="788662"/>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502800"/>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userDrawn="1"/>
          </p:nvSpPr>
          <p:spPr bwMode="auto">
            <a:xfrm>
              <a:off x="0" y="5000978"/>
              <a:ext cx="9144000" cy="186411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solidFill>
              <a:srgbClr val="28A028"/>
            </a:solid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4" name="Straight Connector 13"/>
            <p:cNvCxnSpPr/>
            <p:nvPr/>
          </p:nvCxnSpPr>
          <p:spPr>
            <a:xfrm>
              <a:off x="-3765" y="4997671"/>
              <a:ext cx="9147765" cy="790302"/>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E0B9A69-135D-4E0C-9E0A-BDA833ABB15C}" type="datetimeFigureOut">
              <a:rPr lang="en-US" smtClean="0"/>
              <a:t>5/28/2020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4E0293B-0F78-47FE-8BF4-489B1C4CF555}" type="slidenum">
              <a:rPr lang="en-US" smtClean="0"/>
              <a:t>‹#›</a:t>
            </a:fld>
            <a:endParaRPr lang="en-US" dirty="0"/>
          </a:p>
        </p:txBody>
      </p:sp>
      <p:sp>
        <p:nvSpPr>
          <p:cNvPr id="6" name="Title 5"/>
          <p:cNvSpPr>
            <a:spLocks noGrp="1"/>
          </p:cNvSpPr>
          <p:nvPr>
            <p:ph type="title"/>
          </p:nvPr>
        </p:nvSpPr>
        <p:spPr/>
        <p:txBody>
          <a:bodyPr rtlCol="0"/>
          <a:lstStyle/>
          <a:p>
            <a:r>
              <a:rPr kumimoji="0" lang="en-US"/>
              <a:t>Click to edit Master title style</a:t>
            </a:r>
          </a:p>
        </p:txBody>
      </p:sp>
      <p:grpSp>
        <p:nvGrpSpPr>
          <p:cNvPr id="7" name="Group 6"/>
          <p:cNvGrpSpPr/>
          <p:nvPr userDrawn="1"/>
        </p:nvGrpSpPr>
        <p:grpSpPr>
          <a:xfrm>
            <a:off x="-3765" y="5632074"/>
            <a:ext cx="9147765" cy="1233013"/>
            <a:chOff x="-3765" y="4953000"/>
            <a:chExt cx="9147765" cy="1912088"/>
          </a:xfrm>
        </p:grpSpPr>
        <p:sp>
          <p:nvSpPr>
            <p:cNvPr id="8" name="Freeform 7"/>
            <p:cNvSpPr>
              <a:spLocks/>
            </p:cNvSpPr>
            <p:nvPr/>
          </p:nvSpPr>
          <p:spPr bwMode="auto">
            <a:xfrm>
              <a:off x="1687513" y="4953000"/>
              <a:ext cx="7456487" cy="488154"/>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rgbClr val="005400">
                <a:alpha val="4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Freeform 8"/>
            <p:cNvSpPr>
              <a:spLocks/>
            </p:cNvSpPr>
            <p:nvPr/>
          </p:nvSpPr>
          <p:spPr bwMode="auto">
            <a:xfrm>
              <a:off x="35443" y="5237744"/>
              <a:ext cx="9108557" cy="788662"/>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502800"/>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Freeform 9"/>
            <p:cNvSpPr>
              <a:spLocks/>
            </p:cNvSpPr>
            <p:nvPr userDrawn="1"/>
          </p:nvSpPr>
          <p:spPr bwMode="auto">
            <a:xfrm>
              <a:off x="0" y="5000978"/>
              <a:ext cx="9144000" cy="186411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solidFill>
              <a:srgbClr val="28A028"/>
            </a:solid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1" name="Straight Connector 10"/>
            <p:cNvCxnSpPr/>
            <p:nvPr/>
          </p:nvCxnSpPr>
          <p:spPr>
            <a:xfrm>
              <a:off x="-3765" y="4997671"/>
              <a:ext cx="9147765" cy="790302"/>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0B9A69-135D-4E0C-9E0A-BDA833ABB15C}" type="datetimeFigureOut">
              <a:rPr lang="en-US" smtClean="0"/>
              <a:t>5/28/2020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4E0293B-0F78-47FE-8BF4-489B1C4CF555}" type="slidenum">
              <a:rPr lang="en-US" smtClean="0"/>
              <a:t>‹#›</a:t>
            </a:fld>
            <a:endParaRPr lang="en-US" dirty="0"/>
          </a:p>
        </p:txBody>
      </p:sp>
      <p:grpSp>
        <p:nvGrpSpPr>
          <p:cNvPr id="5" name="Group 4"/>
          <p:cNvGrpSpPr/>
          <p:nvPr userDrawn="1"/>
        </p:nvGrpSpPr>
        <p:grpSpPr>
          <a:xfrm>
            <a:off x="-3765" y="5632074"/>
            <a:ext cx="9147765" cy="1233013"/>
            <a:chOff x="-3765" y="4953000"/>
            <a:chExt cx="9147765" cy="1912088"/>
          </a:xfrm>
        </p:grpSpPr>
        <p:sp>
          <p:nvSpPr>
            <p:cNvPr id="6" name="Freeform 5"/>
            <p:cNvSpPr>
              <a:spLocks/>
            </p:cNvSpPr>
            <p:nvPr/>
          </p:nvSpPr>
          <p:spPr bwMode="auto">
            <a:xfrm>
              <a:off x="1687513" y="4953000"/>
              <a:ext cx="7456487" cy="488154"/>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rgbClr val="005400">
                <a:alpha val="4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7" name="Freeform 6"/>
            <p:cNvSpPr>
              <a:spLocks/>
            </p:cNvSpPr>
            <p:nvPr/>
          </p:nvSpPr>
          <p:spPr bwMode="auto">
            <a:xfrm>
              <a:off x="35443" y="5237744"/>
              <a:ext cx="9108557" cy="788662"/>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502800"/>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Freeform 7"/>
            <p:cNvSpPr>
              <a:spLocks/>
            </p:cNvSpPr>
            <p:nvPr userDrawn="1"/>
          </p:nvSpPr>
          <p:spPr bwMode="auto">
            <a:xfrm>
              <a:off x="0" y="5000978"/>
              <a:ext cx="9144000" cy="186411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solidFill>
              <a:srgbClr val="28A028"/>
            </a:solid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9" name="Straight Connector 8"/>
            <p:cNvCxnSpPr/>
            <p:nvPr/>
          </p:nvCxnSpPr>
          <p:spPr>
            <a:xfrm>
              <a:off x="-3765" y="4997671"/>
              <a:ext cx="9147765" cy="790302"/>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6E0B9A69-135D-4E0C-9E0A-BDA833ABB15C}" type="datetimeFigureOut">
              <a:rPr lang="en-US" smtClean="0"/>
              <a:t>5/28/2020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4E0293B-0F78-47FE-8BF4-489B1C4CF555}" type="slidenum">
              <a:rPr lang="en-US" smtClean="0"/>
              <a:t>‹#›</a:t>
            </a:fld>
            <a:endParaRPr lang="en-US" dirty="0"/>
          </a:p>
        </p:txBody>
      </p:sp>
      <p:grpSp>
        <p:nvGrpSpPr>
          <p:cNvPr id="8" name="Group 7"/>
          <p:cNvGrpSpPr/>
          <p:nvPr userDrawn="1"/>
        </p:nvGrpSpPr>
        <p:grpSpPr>
          <a:xfrm>
            <a:off x="-3765" y="5632074"/>
            <a:ext cx="9147765" cy="1233013"/>
            <a:chOff x="-3765" y="4953000"/>
            <a:chExt cx="9147765" cy="1912088"/>
          </a:xfrm>
        </p:grpSpPr>
        <p:sp>
          <p:nvSpPr>
            <p:cNvPr id="9" name="Freeform 8"/>
            <p:cNvSpPr>
              <a:spLocks/>
            </p:cNvSpPr>
            <p:nvPr/>
          </p:nvSpPr>
          <p:spPr bwMode="auto">
            <a:xfrm>
              <a:off x="1687513" y="4953000"/>
              <a:ext cx="7456487" cy="488154"/>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rgbClr val="005400">
                <a:alpha val="4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Freeform 9"/>
            <p:cNvSpPr>
              <a:spLocks/>
            </p:cNvSpPr>
            <p:nvPr/>
          </p:nvSpPr>
          <p:spPr bwMode="auto">
            <a:xfrm>
              <a:off x="35443" y="5237744"/>
              <a:ext cx="9108557" cy="788662"/>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502800"/>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Freeform 10"/>
            <p:cNvSpPr>
              <a:spLocks/>
            </p:cNvSpPr>
            <p:nvPr userDrawn="1"/>
          </p:nvSpPr>
          <p:spPr bwMode="auto">
            <a:xfrm>
              <a:off x="0" y="5000978"/>
              <a:ext cx="9144000" cy="186411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solidFill>
              <a:srgbClr val="28A028"/>
            </a:solid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2" name="Straight Connector 11"/>
            <p:cNvCxnSpPr/>
            <p:nvPr/>
          </p:nvCxnSpPr>
          <p:spPr>
            <a:xfrm>
              <a:off x="-3765" y="4997671"/>
              <a:ext cx="9147765" cy="790302"/>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a:t>Click icon to add picture</a:t>
            </a:r>
          </a:p>
        </p:txBody>
      </p:sp>
      <p:sp>
        <p:nvSpPr>
          <p:cNvPr id="5" name="Date Placeholder 4"/>
          <p:cNvSpPr>
            <a:spLocks noGrp="1"/>
          </p:cNvSpPr>
          <p:nvPr>
            <p:ph type="dt" sz="half" idx="10"/>
          </p:nvPr>
        </p:nvSpPr>
        <p:spPr/>
        <p:txBody>
          <a:bodyPr/>
          <a:lstStyle>
            <a:lvl1pPr>
              <a:defRPr>
                <a:solidFill>
                  <a:schemeClr val="tx1"/>
                </a:solidFill>
              </a:defRPr>
            </a:lvl1pPr>
            <a:extLst/>
          </a:lstStyle>
          <a:p>
            <a:fld id="{6E0B9A69-135D-4E0C-9E0A-BDA833ABB15C}" type="datetimeFigureOut">
              <a:rPr lang="en-US" smtClean="0"/>
              <a:t>5/28/2020</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84E0293B-0F78-47FE-8BF4-489B1C4CF555}" type="slidenum">
              <a:rPr lang="en-US" smtClean="0"/>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grpSp>
        <p:nvGrpSpPr>
          <p:cNvPr id="14" name="Group 13"/>
          <p:cNvGrpSpPr/>
          <p:nvPr userDrawn="1"/>
        </p:nvGrpSpPr>
        <p:grpSpPr>
          <a:xfrm>
            <a:off x="-3765" y="5632074"/>
            <a:ext cx="9147765" cy="1233013"/>
            <a:chOff x="-3765" y="4953000"/>
            <a:chExt cx="9147765" cy="1912088"/>
          </a:xfrm>
        </p:grpSpPr>
        <p:sp>
          <p:nvSpPr>
            <p:cNvPr id="15" name="Freeform 14"/>
            <p:cNvSpPr>
              <a:spLocks/>
            </p:cNvSpPr>
            <p:nvPr/>
          </p:nvSpPr>
          <p:spPr bwMode="auto">
            <a:xfrm>
              <a:off x="1687513" y="4953000"/>
              <a:ext cx="7456487" cy="488154"/>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rgbClr val="005400">
                <a:alpha val="4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Freeform 15"/>
            <p:cNvSpPr>
              <a:spLocks/>
            </p:cNvSpPr>
            <p:nvPr/>
          </p:nvSpPr>
          <p:spPr bwMode="auto">
            <a:xfrm>
              <a:off x="35443" y="5237744"/>
              <a:ext cx="9108557" cy="788662"/>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502800"/>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Freeform 16"/>
            <p:cNvSpPr>
              <a:spLocks/>
            </p:cNvSpPr>
            <p:nvPr userDrawn="1"/>
          </p:nvSpPr>
          <p:spPr bwMode="auto">
            <a:xfrm>
              <a:off x="0" y="5000978"/>
              <a:ext cx="9144000" cy="186411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solidFill>
              <a:srgbClr val="28A028"/>
            </a:solid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8" name="Straight Connector 17"/>
            <p:cNvCxnSpPr/>
            <p:nvPr/>
          </p:nvCxnSpPr>
          <p:spPr>
            <a:xfrm>
              <a:off x="-3765" y="4997671"/>
              <a:ext cx="9147765" cy="790302"/>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9000"/>
            <a:lum/>
          </a:blip>
          <a:srcRect/>
          <a:stretch>
            <a:fillRect b="15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6E0B9A69-135D-4E0C-9E0A-BDA833ABB15C}" type="datetimeFigureOut">
              <a:rPr lang="en-US" smtClean="0"/>
              <a:t>5/28/2020</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84E0293B-0F78-47FE-8BF4-489B1C4CF555}" type="slidenum">
              <a:rPr lang="en-US" smtClean="0"/>
              <a:t>‹#›</a:t>
            </a:fld>
            <a:endParaRPr lang="en-US" dirty="0"/>
          </a:p>
        </p:txBody>
      </p:sp>
      <p:grpSp>
        <p:nvGrpSpPr>
          <p:cNvPr id="11" name="Group 10"/>
          <p:cNvGrpSpPr/>
          <p:nvPr userDrawn="1"/>
        </p:nvGrpSpPr>
        <p:grpSpPr>
          <a:xfrm>
            <a:off x="-3765" y="5632074"/>
            <a:ext cx="9147765" cy="1233013"/>
            <a:chOff x="-3765" y="4953000"/>
            <a:chExt cx="9147765" cy="1912088"/>
          </a:xfrm>
        </p:grpSpPr>
        <p:sp>
          <p:nvSpPr>
            <p:cNvPr id="16" name="Freeform 15"/>
            <p:cNvSpPr>
              <a:spLocks/>
            </p:cNvSpPr>
            <p:nvPr/>
          </p:nvSpPr>
          <p:spPr bwMode="auto">
            <a:xfrm>
              <a:off x="1687513" y="4953000"/>
              <a:ext cx="7456487" cy="488154"/>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rgbClr val="005400">
                <a:alpha val="4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Freeform 16"/>
            <p:cNvSpPr>
              <a:spLocks/>
            </p:cNvSpPr>
            <p:nvPr/>
          </p:nvSpPr>
          <p:spPr bwMode="auto">
            <a:xfrm>
              <a:off x="35443" y="5237744"/>
              <a:ext cx="9108557" cy="788662"/>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502800"/>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9" name="Freeform 18"/>
            <p:cNvSpPr>
              <a:spLocks/>
            </p:cNvSpPr>
            <p:nvPr userDrawn="1"/>
          </p:nvSpPr>
          <p:spPr bwMode="auto">
            <a:xfrm>
              <a:off x="0" y="5000978"/>
              <a:ext cx="9144000" cy="186411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solidFill>
              <a:srgbClr val="28A028"/>
            </a:solid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20" name="Straight Connector 19"/>
            <p:cNvCxnSpPr/>
            <p:nvPr/>
          </p:nvCxnSpPr>
          <p:spPr>
            <a:xfrm>
              <a:off x="-3765" y="4997671"/>
              <a:ext cx="9147765" cy="790302"/>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2.emf"/></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4.jp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2.jpg"/><Relationship Id="rId7"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23.png"/><Relationship Id="rId3" Type="http://schemas.openxmlformats.org/officeDocument/2006/relationships/image" Target="../media/image2.jpg"/><Relationship Id="rId7" Type="http://schemas.openxmlformats.org/officeDocument/2006/relationships/image" Target="../media/image18.jpeg"/><Relationship Id="rId12"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jpeg"/><Relationship Id="rId11" Type="http://schemas.microsoft.com/office/2007/relationships/hdphoto" Target="../media/hdphoto1.wdp"/><Relationship Id="rId5" Type="http://schemas.openxmlformats.org/officeDocument/2006/relationships/image" Target="../media/image16.jpeg"/><Relationship Id="rId10" Type="http://schemas.openxmlformats.org/officeDocument/2006/relationships/image" Target="../media/image21.png"/><Relationship Id="rId4" Type="http://schemas.openxmlformats.org/officeDocument/2006/relationships/image" Target="../media/image15.jpeg"/><Relationship Id="rId9" Type="http://schemas.openxmlformats.org/officeDocument/2006/relationships/image" Target="../media/image20.jpeg"/><Relationship Id="rId14" Type="http://schemas.microsoft.com/office/2007/relationships/hdphoto" Target="../media/hdphoto2.wdp"/></Relationships>
</file>

<file path=ppt/slides/_rels/slide7.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jpg"/><Relationship Id="rId7"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 Id="rId9" Type="http://schemas.openxmlformats.org/officeDocument/2006/relationships/image" Target="../media/image28.jpe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1.jp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le 1"/>
          <p:cNvSpPr txBox="1">
            <a:spLocks/>
          </p:cNvSpPr>
          <p:nvPr/>
        </p:nvSpPr>
        <p:spPr>
          <a:xfrm>
            <a:off x="533400" y="403225"/>
            <a:ext cx="8229600" cy="587375"/>
          </a:xfrm>
          <a:prstGeom prst="rect">
            <a:avLst/>
          </a:prstGeom>
        </p:spPr>
        <p:txBody>
          <a:bodyPr vert="horz"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US" sz="3600" dirty="0">
                <a:solidFill>
                  <a:srgbClr val="663300"/>
                </a:solidFill>
                <a:latin typeface="Calibri" panose="020F0502020204030204" pitchFamily="34" charset="0"/>
              </a:rPr>
              <a:t>Fairview </a:t>
            </a:r>
            <a:r>
              <a:rPr lang="en-US" sz="3600" dirty="0" smtClean="0">
                <a:solidFill>
                  <a:srgbClr val="663300"/>
                </a:solidFill>
                <a:latin typeface="Calibri" panose="020F0502020204030204" pitchFamily="34" charset="0"/>
              </a:rPr>
              <a:t>Heights Neighborhood </a:t>
            </a:r>
            <a:r>
              <a:rPr lang="en-US" sz="3600" dirty="0">
                <a:solidFill>
                  <a:srgbClr val="663300"/>
                </a:solidFill>
                <a:latin typeface="Calibri" panose="020F0502020204030204" pitchFamily="34" charset="0"/>
              </a:rPr>
              <a:t>Center             Facility </a:t>
            </a:r>
            <a:r>
              <a:rPr lang="en-US" sz="3600" dirty="0" smtClean="0">
                <a:solidFill>
                  <a:srgbClr val="663300"/>
                </a:solidFill>
                <a:latin typeface="Calibri" panose="020F0502020204030204" pitchFamily="34" charset="0"/>
              </a:rPr>
              <a:t>Improvement Project</a:t>
            </a:r>
            <a:endParaRPr lang="en-US" sz="3600" dirty="0">
              <a:solidFill>
                <a:srgbClr val="663300"/>
              </a:solidFill>
              <a:latin typeface="Calibri" panose="020F0502020204030204" pitchFamily="34" charset="0"/>
            </a:endParaRPr>
          </a:p>
        </p:txBody>
      </p:sp>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b="21958"/>
          <a:stretch/>
        </p:blipFill>
        <p:spPr>
          <a:xfrm>
            <a:off x="2299780" y="2597860"/>
            <a:ext cx="4544440" cy="2659940"/>
          </a:xfrm>
          <a:prstGeom prst="roundRect">
            <a:avLst>
              <a:gd name="adj" fmla="val 8594"/>
            </a:avLst>
          </a:prstGeom>
          <a:solidFill>
            <a:srgbClr val="FFFFFF">
              <a:shade val="85000"/>
            </a:srgbClr>
          </a:solidFill>
          <a:ln w="22225">
            <a:solidFill>
              <a:srgbClr val="663300"/>
            </a:solidFill>
          </a:ln>
          <a:effectLst>
            <a:outerShdw blurRad="50800" dist="38100" dir="2700000" algn="tl" rotWithShape="0">
              <a:prstClr val="black">
                <a:alpha val="40000"/>
              </a:prstClr>
            </a:outerShdw>
          </a:effectLst>
        </p:spPr>
      </p:pic>
      <p:grpSp>
        <p:nvGrpSpPr>
          <p:cNvPr id="12" name="Group 11"/>
          <p:cNvGrpSpPr/>
          <p:nvPr/>
        </p:nvGrpSpPr>
        <p:grpSpPr>
          <a:xfrm>
            <a:off x="-3765" y="5632074"/>
            <a:ext cx="9147765" cy="1233013"/>
            <a:chOff x="-3765" y="4953000"/>
            <a:chExt cx="9147765" cy="1912088"/>
          </a:xfrm>
        </p:grpSpPr>
        <p:sp>
          <p:nvSpPr>
            <p:cNvPr id="13" name="Freeform 12"/>
            <p:cNvSpPr>
              <a:spLocks/>
            </p:cNvSpPr>
            <p:nvPr/>
          </p:nvSpPr>
          <p:spPr bwMode="auto">
            <a:xfrm>
              <a:off x="1687513" y="4953000"/>
              <a:ext cx="7456487" cy="488154"/>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rgbClr val="005400">
                <a:alpha val="4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Freeform 13"/>
            <p:cNvSpPr>
              <a:spLocks/>
            </p:cNvSpPr>
            <p:nvPr/>
          </p:nvSpPr>
          <p:spPr bwMode="auto">
            <a:xfrm>
              <a:off x="35443" y="5237744"/>
              <a:ext cx="9108557" cy="788662"/>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502800"/>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Freeform 14"/>
            <p:cNvSpPr>
              <a:spLocks/>
            </p:cNvSpPr>
            <p:nvPr userDrawn="1"/>
          </p:nvSpPr>
          <p:spPr bwMode="auto">
            <a:xfrm>
              <a:off x="0" y="5000978"/>
              <a:ext cx="9144000" cy="186411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solidFill>
              <a:srgbClr val="28A028"/>
            </a:solid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6" name="Straight Connector 15"/>
            <p:cNvCxnSpPr/>
            <p:nvPr/>
          </p:nvCxnSpPr>
          <p:spPr>
            <a:xfrm>
              <a:off x="-3765" y="4997671"/>
              <a:ext cx="9147765" cy="790302"/>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pic>
        <p:nvPicPr>
          <p:cNvPr id="17" name="Picture 16">
            <a:extLst>
              <a:ext uri="{FF2B5EF4-FFF2-40B4-BE49-F238E27FC236}">
                <a16:creationId xmlns:a16="http://schemas.microsoft.com/office/drawing/2014/main" xmlns="" id="{D1189FE8-E3D8-4C3A-AE24-2239FC5AC45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4573" r="7812"/>
          <a:stretch/>
        </p:blipFill>
        <p:spPr>
          <a:xfrm>
            <a:off x="3632199" y="1673533"/>
            <a:ext cx="1879601" cy="1306314"/>
          </a:xfrm>
          <a:prstGeom prst="roundRect">
            <a:avLst>
              <a:gd name="adj" fmla="val 8594"/>
            </a:avLst>
          </a:prstGeom>
          <a:solidFill>
            <a:srgbClr val="FFFFFF">
              <a:shade val="85000"/>
            </a:srgbClr>
          </a:solidFill>
          <a:ln w="22225">
            <a:solidFill>
              <a:srgbClr val="663300"/>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94692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7000"/>
            <a:lum/>
          </a:blip>
          <a:srcRect/>
          <a:stretch>
            <a:fillRect b="15000"/>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990600"/>
            <a:ext cx="5486400" cy="5016691"/>
          </a:xfrm>
        </p:spPr>
        <p:txBody>
          <a:bodyPr>
            <a:normAutofit lnSpcReduction="10000"/>
          </a:bodyPr>
          <a:lstStyle/>
          <a:p>
            <a:pPr>
              <a:spcAft>
                <a:spcPts val="1200"/>
              </a:spcAft>
            </a:pPr>
            <a:r>
              <a:rPr lang="en-US" i="1" dirty="0" smtClean="0"/>
              <a:t>Lynchburg’s neighborhood centers were established between the 1960s and the 1990s in central city neighborhoods.</a:t>
            </a:r>
            <a:endParaRPr lang="en-US" i="1" dirty="0"/>
          </a:p>
          <a:p>
            <a:pPr>
              <a:spcAft>
                <a:spcPts val="1200"/>
              </a:spcAft>
            </a:pPr>
            <a:r>
              <a:rPr lang="en-US" i="1" dirty="0" smtClean="0"/>
              <a:t>The primary purpose of neighborhood centers is to provide meaningful services and public spaces to promote health and wellness, conservation, and social equity, for neighborhood residents. Neighborhood services focus on support for education, family, and career development.</a:t>
            </a:r>
            <a:endParaRPr lang="en-US" i="1" dirty="0"/>
          </a:p>
          <a:p>
            <a:pPr>
              <a:spcAft>
                <a:spcPts val="1200"/>
              </a:spcAft>
              <a:buFontTx/>
              <a:buChar char="-"/>
            </a:pPr>
            <a:endParaRPr lang="en-US" b="1" dirty="0"/>
          </a:p>
          <a:p>
            <a:pPr marL="109728" indent="0">
              <a:buNone/>
            </a:pPr>
            <a:endParaRPr lang="en-US" sz="2000" dirty="0"/>
          </a:p>
        </p:txBody>
      </p:sp>
      <p:sp>
        <p:nvSpPr>
          <p:cNvPr id="3" name="Title 2"/>
          <p:cNvSpPr>
            <a:spLocks noGrp="1"/>
          </p:cNvSpPr>
          <p:nvPr>
            <p:ph type="title"/>
          </p:nvPr>
        </p:nvSpPr>
        <p:spPr>
          <a:xfrm>
            <a:off x="381000" y="228601"/>
            <a:ext cx="8229600" cy="762000"/>
          </a:xfrm>
        </p:spPr>
        <p:txBody>
          <a:bodyPr/>
          <a:lstStyle/>
          <a:p>
            <a:r>
              <a:rPr lang="en-US" dirty="0">
                <a:effectLst/>
              </a:rPr>
              <a:t>Neighborhood </a:t>
            </a:r>
            <a:r>
              <a:rPr lang="en-US" dirty="0" smtClean="0">
                <a:effectLst/>
              </a:rPr>
              <a:t>Centers - Overview</a:t>
            </a:r>
            <a:endParaRPr lang="en-US" dirty="0">
              <a:effectLst/>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6021" y="1066800"/>
            <a:ext cx="2963179" cy="3733800"/>
          </a:xfrm>
          <a:prstGeom prst="roundRect">
            <a:avLst>
              <a:gd name="adj" fmla="val 8594"/>
            </a:avLst>
          </a:prstGeom>
          <a:solidFill>
            <a:srgbClr val="FFFFFF">
              <a:shade val="85000"/>
            </a:srgbClr>
          </a:solidFill>
          <a:ln w="9525">
            <a:solidFill>
              <a:schemeClr val="tx1"/>
            </a:solidFill>
            <a:miter lim="800000"/>
            <a:headEnd/>
            <a:tailEnd/>
          </a:ln>
          <a:effectLst>
            <a:reflection blurRad="12700" stA="38000" endPos="28000" dist="5000" dir="5400000" sy="-100000" algn="bl" rotWithShape="0"/>
          </a:effectLst>
          <a:extLs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92574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7000"/>
            <a:lum/>
          </a:blip>
          <a:srcRect/>
          <a:stretch>
            <a:fillRect b="15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81000" y="228601"/>
            <a:ext cx="8229600" cy="762000"/>
          </a:xfrm>
        </p:spPr>
        <p:txBody>
          <a:bodyPr/>
          <a:lstStyle/>
          <a:p>
            <a:r>
              <a:rPr lang="en-US" dirty="0">
                <a:effectLst/>
              </a:rPr>
              <a:t>Fairview </a:t>
            </a:r>
            <a:r>
              <a:rPr lang="en-US" dirty="0" smtClean="0">
                <a:effectLst/>
              </a:rPr>
              <a:t>Heights Neighborhood</a:t>
            </a:r>
            <a:endParaRPr lang="en-US" dirty="0">
              <a:effectLst/>
            </a:endParaRPr>
          </a:p>
        </p:txBody>
      </p:sp>
      <p:sp>
        <p:nvSpPr>
          <p:cNvPr id="4" name="Content Placeholder 1"/>
          <p:cNvSpPr txBox="1">
            <a:spLocks/>
          </p:cNvSpPr>
          <p:nvPr/>
        </p:nvSpPr>
        <p:spPr>
          <a:xfrm>
            <a:off x="457200" y="1295400"/>
            <a:ext cx="8229600" cy="5016691"/>
          </a:xfrm>
          <a:prstGeom prst="rect">
            <a:avLst/>
          </a:prstGeom>
        </p:spPr>
        <p:txBody>
          <a:bodyPr vert="horz">
            <a:normAutofit/>
          </a:bodyPr>
          <a:lstStyle>
            <a:lvl1pPr marL="365760" indent="-256032" algn="l" rtl="0" eaLnBrk="1" latinLnBrk="0" hangingPunct="1">
              <a:spcBef>
                <a:spcPts val="400"/>
              </a:spcBef>
              <a:spcAft>
                <a:spcPts val="0"/>
              </a:spcAft>
              <a:buClr>
                <a:srgbClr val="502800"/>
              </a:buClr>
              <a:buSzPct val="100000"/>
              <a:buFont typeface="Arial" panose="020B0604020202020204" pitchFamily="34" charset="0"/>
              <a:buChar char="•"/>
              <a:defRPr kumimoji="0" sz="2400" kern="1200" baseline="0">
                <a:solidFill>
                  <a:srgbClr val="502800"/>
                </a:solidFill>
                <a:latin typeface="Myriad Pro"/>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spcAft>
                <a:spcPts val="1200"/>
              </a:spcAft>
              <a:buNone/>
            </a:pPr>
            <a:r>
              <a:rPr lang="en-US" b="1" dirty="0"/>
              <a:t>Description</a:t>
            </a:r>
          </a:p>
          <a:p>
            <a:r>
              <a:rPr lang="en-US" sz="2000" i="1" dirty="0"/>
              <a:t>Fairview Heights Population </a:t>
            </a:r>
            <a:endParaRPr lang="en-US" sz="2000" i="1" dirty="0">
              <a:solidFill>
                <a:srgbClr val="502800"/>
              </a:solidFill>
              <a:latin typeface="Myriad Pro"/>
            </a:endParaRPr>
          </a:p>
          <a:p>
            <a:pPr lvl="1">
              <a:buClr>
                <a:srgbClr val="663300"/>
              </a:buClr>
              <a:buFont typeface="Courier New" panose="02070309020205020404" pitchFamily="49" charset="0"/>
              <a:buChar char="o"/>
            </a:pPr>
            <a:r>
              <a:rPr lang="en-US" sz="2000" i="1" dirty="0">
                <a:solidFill>
                  <a:srgbClr val="502800"/>
                </a:solidFill>
                <a:latin typeface="Myriad Pro"/>
              </a:rPr>
              <a:t>2,526 Residents</a:t>
            </a:r>
          </a:p>
          <a:p>
            <a:pPr lvl="1">
              <a:buClr>
                <a:srgbClr val="663300"/>
              </a:buClr>
              <a:buFont typeface="Courier New" panose="02070309020205020404" pitchFamily="49" charset="0"/>
              <a:buChar char="o"/>
            </a:pPr>
            <a:r>
              <a:rPr lang="en-US" sz="2000" i="1" dirty="0">
                <a:solidFill>
                  <a:srgbClr val="502800"/>
                </a:solidFill>
                <a:latin typeface="Myriad Pro"/>
              </a:rPr>
              <a:t>1047 Households</a:t>
            </a:r>
          </a:p>
          <a:p>
            <a:pPr lvl="1">
              <a:buClr>
                <a:srgbClr val="663300"/>
              </a:buClr>
              <a:buFont typeface="Courier New" panose="02070309020205020404" pitchFamily="49" charset="0"/>
              <a:buChar char="o"/>
            </a:pPr>
            <a:r>
              <a:rPr lang="en-US" sz="2000" i="1" dirty="0">
                <a:solidFill>
                  <a:srgbClr val="502800"/>
                </a:solidFill>
                <a:latin typeface="Myriad Pro"/>
              </a:rPr>
              <a:t>Median Age – 40.7</a:t>
            </a:r>
          </a:p>
          <a:p>
            <a:endParaRPr lang="en-US" sz="2000" i="1" dirty="0"/>
          </a:p>
          <a:p>
            <a:r>
              <a:rPr lang="en-US" sz="2000" i="1" dirty="0"/>
              <a:t>Fairview Heights </a:t>
            </a:r>
            <a:r>
              <a:rPr lang="en-US" sz="2000" i="1" dirty="0" smtClean="0"/>
              <a:t>Neighborhood Center</a:t>
            </a:r>
            <a:endParaRPr lang="en-US" sz="1800" i="1" dirty="0"/>
          </a:p>
          <a:p>
            <a:pPr lvl="1">
              <a:buClr>
                <a:srgbClr val="663300"/>
              </a:buClr>
              <a:buFont typeface="Courier New" panose="02070309020205020404" pitchFamily="49" charset="0"/>
              <a:buChar char="o"/>
            </a:pPr>
            <a:r>
              <a:rPr lang="en-US" sz="2000" i="1" dirty="0" smtClean="0">
                <a:solidFill>
                  <a:srgbClr val="502800"/>
                </a:solidFill>
                <a:latin typeface="Myriad Pro"/>
              </a:rPr>
              <a:t>Established </a:t>
            </a:r>
            <a:r>
              <a:rPr lang="en-US" sz="2000" i="1" dirty="0">
                <a:solidFill>
                  <a:srgbClr val="502800"/>
                </a:solidFill>
                <a:latin typeface="Myriad Pro"/>
              </a:rPr>
              <a:t>in </a:t>
            </a:r>
            <a:r>
              <a:rPr lang="en-US" sz="2000" i="1" dirty="0" smtClean="0">
                <a:solidFill>
                  <a:srgbClr val="502800"/>
                </a:solidFill>
                <a:latin typeface="Myriad Pro"/>
              </a:rPr>
              <a:t>1980</a:t>
            </a:r>
          </a:p>
          <a:p>
            <a:pPr lvl="1">
              <a:buClr>
                <a:srgbClr val="663300"/>
              </a:buClr>
              <a:buFont typeface="Courier New" panose="02070309020205020404" pitchFamily="49" charset="0"/>
              <a:buChar char="o"/>
            </a:pPr>
            <a:r>
              <a:rPr lang="en-US" sz="2000" i="1" dirty="0" smtClean="0">
                <a:solidFill>
                  <a:srgbClr val="502800"/>
                </a:solidFill>
                <a:latin typeface="Myriad Pro"/>
              </a:rPr>
              <a:t>Current </a:t>
            </a:r>
            <a:r>
              <a:rPr lang="en-US" sz="2000" i="1" dirty="0">
                <a:solidFill>
                  <a:srgbClr val="502800"/>
                </a:solidFill>
                <a:latin typeface="Myriad Pro"/>
              </a:rPr>
              <a:t>Park Amenities include Tennis Courts, Field Space, Basketball Court, </a:t>
            </a:r>
            <a:r>
              <a:rPr lang="en-US" sz="2000" i="1" dirty="0" smtClean="0">
                <a:solidFill>
                  <a:srgbClr val="502800"/>
                </a:solidFill>
                <a:latin typeface="Myriad Pro"/>
              </a:rPr>
              <a:t>Playground, Teaching Garden, Rain Garden, Picnic Area</a:t>
            </a:r>
            <a:endParaRPr lang="en-US" sz="2000" i="1" dirty="0">
              <a:solidFill>
                <a:srgbClr val="502800"/>
              </a:solidFill>
              <a:latin typeface="Myriad Pro"/>
            </a:endParaRPr>
          </a:p>
          <a:p>
            <a:pPr lvl="1"/>
            <a:endParaRPr lang="en-US" sz="1800" i="1" dirty="0">
              <a:solidFill>
                <a:srgbClr val="502800"/>
              </a:solidFill>
            </a:endParaRPr>
          </a:p>
          <a:p>
            <a:pPr marL="109728" indent="0">
              <a:buNone/>
            </a:pPr>
            <a:endParaRPr lang="en-US" sz="2000" i="1" dirty="0">
              <a:solidFill>
                <a:schemeClr val="accent6"/>
              </a:solidFill>
            </a:endParaRPr>
          </a:p>
          <a:p>
            <a:endParaRPr lang="en-US" sz="2000" i="1" dirty="0">
              <a:solidFill>
                <a:schemeClr val="accent6"/>
              </a:solidFill>
            </a:endParaRPr>
          </a:p>
          <a:p>
            <a:endParaRPr lang="en-US" sz="2000" i="1" dirty="0"/>
          </a:p>
          <a:p>
            <a:pPr lvl="1">
              <a:tabLst>
                <a:tab pos="1771650" algn="l"/>
              </a:tabLst>
            </a:pPr>
            <a:endParaRPr lang="en-US" sz="1500" i="1" dirty="0">
              <a:latin typeface="Myriad Pro"/>
            </a:endParaRPr>
          </a:p>
          <a:p>
            <a:pPr marL="393192" lvl="1" indent="0">
              <a:buNone/>
            </a:pPr>
            <a:endParaRPr lang="en-US" sz="1700" i="1" dirty="0"/>
          </a:p>
          <a:p>
            <a:pPr>
              <a:spcAft>
                <a:spcPts val="1200"/>
              </a:spcAft>
              <a:buFontTx/>
              <a:buChar char="-"/>
            </a:pPr>
            <a:endParaRPr lang="en-US" i="1" dirty="0"/>
          </a:p>
          <a:p>
            <a:pPr>
              <a:buFont typeface="Wingdings" panose="05000000000000000000" pitchFamily="2" charset="2"/>
              <a:buChar char="ü"/>
            </a:pPr>
            <a:endParaRPr lang="en-US" sz="2000" i="1" dirty="0"/>
          </a:p>
        </p:txBody>
      </p:sp>
      <p:pic>
        <p:nvPicPr>
          <p:cNvPr id="5" name="Picture 2">
            <a:extLst>
              <a:ext uri="{FF2B5EF4-FFF2-40B4-BE49-F238E27FC236}">
                <a16:creationId xmlns:a16="http://schemas.microsoft.com/office/drawing/2014/main" xmlns="" id="{5971B580-ED29-47D7-A44B-F3611839EBF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486400" y="1600200"/>
            <a:ext cx="2438400" cy="1828800"/>
          </a:xfrm>
          <a:prstGeom prst="roundRect">
            <a:avLst>
              <a:gd name="adj" fmla="val 8594"/>
            </a:avLst>
          </a:prstGeom>
          <a:solidFill>
            <a:srgbClr val="FFFFFF">
              <a:shade val="85000"/>
            </a:srgbClr>
          </a:solidFill>
          <a:ln w="22225">
            <a:solidFill>
              <a:srgbClr val="663300"/>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4706308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7000"/>
            <a:lum/>
          </a:blip>
          <a:srcRect/>
          <a:stretch>
            <a:fillRect b="15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81000" y="228601"/>
            <a:ext cx="8229600" cy="762000"/>
          </a:xfrm>
        </p:spPr>
        <p:txBody>
          <a:bodyPr/>
          <a:lstStyle/>
          <a:p>
            <a:r>
              <a:rPr lang="en-US" dirty="0">
                <a:effectLst/>
              </a:rPr>
              <a:t>Neighborhood Services</a:t>
            </a:r>
          </a:p>
        </p:txBody>
      </p:sp>
      <p:sp>
        <p:nvSpPr>
          <p:cNvPr id="4" name="Content Placeholder 1"/>
          <p:cNvSpPr txBox="1">
            <a:spLocks/>
          </p:cNvSpPr>
          <p:nvPr/>
        </p:nvSpPr>
        <p:spPr>
          <a:xfrm>
            <a:off x="457200" y="1219200"/>
            <a:ext cx="8229600" cy="5016691"/>
          </a:xfrm>
          <a:prstGeom prst="rect">
            <a:avLst/>
          </a:prstGeom>
        </p:spPr>
        <p:txBody>
          <a:bodyPr vert="horz">
            <a:normAutofit/>
          </a:bodyPr>
          <a:lstStyle>
            <a:lvl1pPr marL="365760" indent="-256032" algn="l" rtl="0" eaLnBrk="1" latinLnBrk="0" hangingPunct="1">
              <a:spcBef>
                <a:spcPts val="400"/>
              </a:spcBef>
              <a:spcAft>
                <a:spcPts val="0"/>
              </a:spcAft>
              <a:buClr>
                <a:srgbClr val="502800"/>
              </a:buClr>
              <a:buSzPct val="100000"/>
              <a:buFont typeface="Arial" panose="020B0604020202020204" pitchFamily="34" charset="0"/>
              <a:buChar char="•"/>
              <a:defRPr kumimoji="0" sz="2400" kern="1200" baseline="0">
                <a:solidFill>
                  <a:srgbClr val="502800"/>
                </a:solidFill>
                <a:latin typeface="Myriad Pro"/>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spcAft>
                <a:spcPts val="1200"/>
              </a:spcAft>
              <a:buNone/>
            </a:pPr>
            <a:r>
              <a:rPr lang="en-US" b="1" dirty="0"/>
              <a:t>Current Fairview Neighborhood Services</a:t>
            </a:r>
          </a:p>
          <a:p>
            <a:r>
              <a:rPr lang="en-US" sz="2000" i="1" dirty="0"/>
              <a:t>After-School Program</a:t>
            </a:r>
          </a:p>
          <a:p>
            <a:r>
              <a:rPr lang="en-US" sz="2000" i="1" dirty="0"/>
              <a:t>Summer </a:t>
            </a:r>
            <a:r>
              <a:rPr lang="en-US" sz="2000" i="1" dirty="0" smtClean="0"/>
              <a:t>Camps for Youth</a:t>
            </a:r>
            <a:endParaRPr lang="en-US" sz="2000" i="1" dirty="0"/>
          </a:p>
          <a:p>
            <a:r>
              <a:rPr lang="en-US" sz="2000" i="1" dirty="0" smtClean="0"/>
              <a:t>Senior </a:t>
            </a:r>
            <a:r>
              <a:rPr lang="en-US" sz="2000" i="1" dirty="0"/>
              <a:t>Programs</a:t>
            </a:r>
          </a:p>
          <a:p>
            <a:r>
              <a:rPr lang="en-US" sz="2000" i="1" dirty="0"/>
              <a:t>Workshops and Classes</a:t>
            </a:r>
          </a:p>
          <a:p>
            <a:r>
              <a:rPr lang="en-US" sz="2000" i="1" dirty="0"/>
              <a:t>Center Rentals</a:t>
            </a:r>
          </a:p>
          <a:p>
            <a:r>
              <a:rPr lang="en-US" sz="2000" i="1" dirty="0"/>
              <a:t>Neighborhood Meetings</a:t>
            </a:r>
          </a:p>
          <a:p>
            <a:r>
              <a:rPr lang="en-US" sz="2000" i="1" dirty="0"/>
              <a:t>Get-Togethers and Celebrations</a:t>
            </a:r>
          </a:p>
          <a:p>
            <a:pPr>
              <a:spcAft>
                <a:spcPts val="1200"/>
              </a:spcAft>
              <a:buFontTx/>
              <a:buChar char="-"/>
            </a:pPr>
            <a:endParaRPr lang="en-US" b="1" dirty="0">
              <a:solidFill>
                <a:schemeClr val="accent2"/>
              </a:solidFill>
            </a:endParaRPr>
          </a:p>
          <a:p>
            <a:pPr>
              <a:buFont typeface="Wingdings" panose="05000000000000000000" pitchFamily="2" charset="2"/>
              <a:buChar char="ü"/>
            </a:pPr>
            <a:endParaRPr lang="en-US" sz="2000" dirty="0"/>
          </a:p>
        </p:txBody>
      </p:sp>
      <p:pic>
        <p:nvPicPr>
          <p:cNvPr id="5" name="Picture 2">
            <a:extLst>
              <a:ext uri="{FF2B5EF4-FFF2-40B4-BE49-F238E27FC236}">
                <a16:creationId xmlns:a16="http://schemas.microsoft.com/office/drawing/2014/main" xmlns="" id="{CC0515FC-717B-4964-8C30-A82D2C50274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257800" y="2534020"/>
            <a:ext cx="2674884" cy="1789959"/>
          </a:xfrm>
          <a:prstGeom prst="roundRect">
            <a:avLst>
              <a:gd name="adj" fmla="val 8594"/>
            </a:avLst>
          </a:prstGeom>
          <a:solidFill>
            <a:srgbClr val="FFFFFF">
              <a:shade val="85000"/>
            </a:srgbClr>
          </a:solidFill>
          <a:ln w="22225">
            <a:solidFill>
              <a:srgbClr val="663300"/>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721340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28601"/>
            <a:ext cx="8229600" cy="762000"/>
          </a:xfrm>
        </p:spPr>
        <p:txBody>
          <a:bodyPr/>
          <a:lstStyle/>
          <a:p>
            <a:r>
              <a:rPr lang="en-US" dirty="0">
                <a:effectLst/>
              </a:rPr>
              <a:t>Neighborhood Engagement</a:t>
            </a:r>
          </a:p>
        </p:txBody>
      </p:sp>
      <p:sp>
        <p:nvSpPr>
          <p:cNvPr id="4" name="Content Placeholder 1"/>
          <p:cNvSpPr txBox="1">
            <a:spLocks/>
          </p:cNvSpPr>
          <p:nvPr/>
        </p:nvSpPr>
        <p:spPr>
          <a:xfrm>
            <a:off x="457200" y="1231709"/>
            <a:ext cx="8382000" cy="5016691"/>
          </a:xfrm>
          <a:prstGeom prst="rect">
            <a:avLst/>
          </a:prstGeom>
        </p:spPr>
        <p:txBody>
          <a:bodyPr vert="horz">
            <a:normAutofit/>
          </a:bodyPr>
          <a:lstStyle>
            <a:lvl1pPr marL="365760" indent="-256032" algn="l" rtl="0" eaLnBrk="1" latinLnBrk="0" hangingPunct="1">
              <a:spcBef>
                <a:spcPts val="400"/>
              </a:spcBef>
              <a:spcAft>
                <a:spcPts val="0"/>
              </a:spcAft>
              <a:buClr>
                <a:srgbClr val="502800"/>
              </a:buClr>
              <a:buSzPct val="100000"/>
              <a:buFont typeface="Arial" panose="020B0604020202020204" pitchFamily="34" charset="0"/>
              <a:buChar char="•"/>
              <a:defRPr kumimoji="0" sz="2400" kern="1200" baseline="0">
                <a:solidFill>
                  <a:srgbClr val="502800"/>
                </a:solidFill>
                <a:latin typeface="Myriad Pro"/>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spcAft>
                <a:spcPts val="1200"/>
              </a:spcAft>
              <a:buFont typeface="Arial" panose="020B0604020202020204" pitchFamily="34" charset="0"/>
              <a:buNone/>
            </a:pPr>
            <a:r>
              <a:rPr lang="en-US" b="1" dirty="0"/>
              <a:t>Next Step – </a:t>
            </a:r>
            <a:r>
              <a:rPr lang="en-US" b="1" dirty="0" smtClean="0"/>
              <a:t>Staff Continue to Seek </a:t>
            </a:r>
            <a:r>
              <a:rPr lang="en-US" b="1" dirty="0"/>
              <a:t>Input from Community Stakeholders</a:t>
            </a:r>
          </a:p>
          <a:p>
            <a:pPr marL="109728" indent="0">
              <a:spcAft>
                <a:spcPts val="1200"/>
              </a:spcAft>
              <a:buFont typeface="Arial" panose="020B0604020202020204" pitchFamily="34" charset="0"/>
              <a:buNone/>
            </a:pPr>
            <a:endParaRPr lang="en-US" sz="2000" b="1" i="1" dirty="0"/>
          </a:p>
          <a:p>
            <a:pPr>
              <a:spcAft>
                <a:spcPts val="1200"/>
              </a:spcAft>
            </a:pPr>
            <a:r>
              <a:rPr lang="en-US" sz="1800" b="1" i="1" dirty="0" smtClean="0"/>
              <a:t>Neighborhood </a:t>
            </a:r>
            <a:r>
              <a:rPr lang="en-US" sz="1800" b="1" i="1" dirty="0"/>
              <a:t>Engagement Survey</a:t>
            </a:r>
          </a:p>
          <a:p>
            <a:pPr>
              <a:spcAft>
                <a:spcPts val="1200"/>
              </a:spcAft>
            </a:pPr>
            <a:r>
              <a:rPr lang="en-US" sz="1800" b="1" i="1" dirty="0"/>
              <a:t>Focus Groups</a:t>
            </a:r>
          </a:p>
          <a:p>
            <a:pPr>
              <a:spcAft>
                <a:spcPts val="1200"/>
              </a:spcAft>
            </a:pPr>
            <a:r>
              <a:rPr lang="en-US" sz="1800" b="1" i="1" dirty="0"/>
              <a:t>Interviews with Stakeholders</a:t>
            </a:r>
          </a:p>
          <a:p>
            <a:pPr marL="109728" indent="0">
              <a:spcAft>
                <a:spcPts val="1200"/>
              </a:spcAft>
              <a:buNone/>
            </a:pPr>
            <a:endParaRPr lang="en-US" sz="1800" b="1" i="1" dirty="0"/>
          </a:p>
          <a:p>
            <a:pPr marL="109728" indent="0">
              <a:spcAft>
                <a:spcPts val="1200"/>
              </a:spcAft>
              <a:buFont typeface="Arial" panose="020B0604020202020204" pitchFamily="34" charset="0"/>
              <a:buNone/>
            </a:pPr>
            <a:endParaRPr lang="en-US" sz="1800" b="1" i="1" dirty="0"/>
          </a:p>
          <a:p>
            <a:pPr marL="109728" indent="0">
              <a:spcAft>
                <a:spcPts val="1200"/>
              </a:spcAft>
              <a:buFont typeface="Arial" panose="020B0604020202020204" pitchFamily="34" charset="0"/>
              <a:buNone/>
            </a:pPr>
            <a:r>
              <a:rPr lang="en-US" sz="1800" b="1" i="1" dirty="0"/>
              <a:t>                        </a:t>
            </a:r>
            <a:endParaRPr lang="en-US" sz="2000" dirty="0"/>
          </a:p>
        </p:txBody>
      </p:sp>
      <p:pic>
        <p:nvPicPr>
          <p:cNvPr id="6" name="Picture 5">
            <a:extLst>
              <a:ext uri="{FF2B5EF4-FFF2-40B4-BE49-F238E27FC236}">
                <a16:creationId xmlns:a16="http://schemas.microsoft.com/office/drawing/2014/main" xmlns="" id="{99BCEB55-C30D-448B-844D-82C91D76105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1053" b="1754"/>
          <a:stretch/>
        </p:blipFill>
        <p:spPr bwMode="auto">
          <a:xfrm>
            <a:off x="5715000" y="1951929"/>
            <a:ext cx="1974604" cy="3610671"/>
          </a:xfrm>
          <a:prstGeom prst="roundRect">
            <a:avLst>
              <a:gd name="adj" fmla="val 8594"/>
            </a:avLst>
          </a:prstGeom>
          <a:solidFill>
            <a:srgbClr val="FFFFFF">
              <a:shade val="85000"/>
            </a:srgbClr>
          </a:solidFill>
          <a:ln w="22225">
            <a:solidFill>
              <a:srgbClr val="663300"/>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6815068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28601"/>
            <a:ext cx="8229600" cy="762000"/>
          </a:xfrm>
        </p:spPr>
        <p:txBody>
          <a:bodyPr/>
          <a:lstStyle/>
          <a:p>
            <a:r>
              <a:rPr lang="en-US" dirty="0" smtClean="0">
                <a:effectLst/>
              </a:rPr>
              <a:t>Conclusion and Next Steps</a:t>
            </a:r>
            <a:endParaRPr lang="en-US" dirty="0">
              <a:effectLst/>
            </a:endParaRPr>
          </a:p>
        </p:txBody>
      </p:sp>
      <p:sp>
        <p:nvSpPr>
          <p:cNvPr id="4" name="Content Placeholder 1"/>
          <p:cNvSpPr txBox="1">
            <a:spLocks/>
          </p:cNvSpPr>
          <p:nvPr/>
        </p:nvSpPr>
        <p:spPr>
          <a:xfrm>
            <a:off x="457200" y="1384109"/>
            <a:ext cx="8229600" cy="5016691"/>
          </a:xfrm>
          <a:prstGeom prst="rect">
            <a:avLst/>
          </a:prstGeom>
        </p:spPr>
        <p:txBody>
          <a:bodyPr vert="horz">
            <a:normAutofit/>
          </a:bodyPr>
          <a:lstStyle>
            <a:lvl1pPr marL="365760" indent="-256032" algn="l" rtl="0" eaLnBrk="1" latinLnBrk="0" hangingPunct="1">
              <a:spcBef>
                <a:spcPts val="400"/>
              </a:spcBef>
              <a:spcAft>
                <a:spcPts val="0"/>
              </a:spcAft>
              <a:buClr>
                <a:srgbClr val="502800"/>
              </a:buClr>
              <a:buSzPct val="100000"/>
              <a:buFont typeface="Arial" panose="020B0604020202020204" pitchFamily="34" charset="0"/>
              <a:buChar char="•"/>
              <a:defRPr kumimoji="0" sz="2400" kern="1200" baseline="0">
                <a:solidFill>
                  <a:srgbClr val="502800"/>
                </a:solidFill>
                <a:latin typeface="Myriad Pro"/>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spcAft>
                <a:spcPts val="1200"/>
              </a:spcAft>
              <a:buFont typeface="Arial" panose="020B0604020202020204" pitchFamily="34" charset="0"/>
              <a:buNone/>
            </a:pPr>
            <a:r>
              <a:rPr lang="en-US" sz="2000" b="1" dirty="0" smtClean="0"/>
              <a:t>Create a Unique Program </a:t>
            </a:r>
            <a:r>
              <a:rPr lang="en-US" sz="2000" b="1" dirty="0"/>
              <a:t>P</a:t>
            </a:r>
            <a:r>
              <a:rPr lang="en-US" sz="2000" b="1" dirty="0" smtClean="0"/>
              <a:t>lan </a:t>
            </a:r>
            <a:r>
              <a:rPr lang="en-US" sz="2000" b="1" dirty="0"/>
              <a:t>for Fairview Neighborhood Center based on: </a:t>
            </a:r>
          </a:p>
          <a:p>
            <a:pPr lvl="1">
              <a:spcAft>
                <a:spcPts val="1200"/>
              </a:spcAft>
            </a:pPr>
            <a:r>
              <a:rPr lang="en-US" sz="1800" b="1" i="1" dirty="0">
                <a:solidFill>
                  <a:srgbClr val="502800"/>
                </a:solidFill>
                <a:latin typeface="Myriad Pro"/>
              </a:rPr>
              <a:t>Professional Insight / Industry Standards</a:t>
            </a:r>
          </a:p>
          <a:p>
            <a:pPr lvl="1">
              <a:spcAft>
                <a:spcPts val="1200"/>
              </a:spcAft>
            </a:pPr>
            <a:r>
              <a:rPr lang="en-US" sz="1800" b="1" i="1" dirty="0">
                <a:solidFill>
                  <a:srgbClr val="502800"/>
                </a:solidFill>
                <a:latin typeface="Myriad Pro"/>
              </a:rPr>
              <a:t>Demographic Information</a:t>
            </a:r>
          </a:p>
          <a:p>
            <a:pPr lvl="1">
              <a:spcAft>
                <a:spcPts val="1200"/>
              </a:spcAft>
            </a:pPr>
            <a:r>
              <a:rPr lang="en-US" sz="1800" b="1" i="1" dirty="0">
                <a:solidFill>
                  <a:srgbClr val="502800"/>
                </a:solidFill>
                <a:latin typeface="Myriad Pro"/>
              </a:rPr>
              <a:t>Neighborhood / Stakeholder Feedback</a:t>
            </a:r>
          </a:p>
          <a:p>
            <a:pPr marL="109728" indent="0">
              <a:spcAft>
                <a:spcPts val="1200"/>
              </a:spcAft>
              <a:buNone/>
            </a:pPr>
            <a:r>
              <a:rPr lang="en-US" sz="2000" b="1" dirty="0"/>
              <a:t>Complete Facility Improvement Project</a:t>
            </a:r>
          </a:p>
          <a:p>
            <a:pPr marL="109728" indent="0">
              <a:spcAft>
                <a:spcPts val="1200"/>
              </a:spcAft>
              <a:buNone/>
            </a:pPr>
            <a:r>
              <a:rPr lang="en-US" sz="2000" b="1" dirty="0"/>
              <a:t>Resume Center Programming</a:t>
            </a:r>
          </a:p>
          <a:p>
            <a:pPr marL="109728" indent="0">
              <a:spcAft>
                <a:spcPts val="1200"/>
              </a:spcAft>
              <a:buNone/>
            </a:pPr>
            <a:r>
              <a:rPr lang="en-US" sz="2000" b="1" dirty="0"/>
              <a:t>Hold Open House for Neighborhood </a:t>
            </a:r>
          </a:p>
          <a:p>
            <a:pPr marL="109728" indent="0">
              <a:spcAft>
                <a:spcPts val="1200"/>
              </a:spcAft>
              <a:buFont typeface="Arial" panose="020B0604020202020204" pitchFamily="34" charset="0"/>
              <a:buNone/>
            </a:pPr>
            <a:endParaRPr lang="en-US" sz="1800" b="1" i="1" dirty="0"/>
          </a:p>
          <a:p>
            <a:pPr marL="109728" indent="0">
              <a:spcAft>
                <a:spcPts val="1200"/>
              </a:spcAft>
              <a:buFont typeface="Arial" panose="020B0604020202020204" pitchFamily="34" charset="0"/>
              <a:buNone/>
            </a:pPr>
            <a:r>
              <a:rPr lang="en-US" sz="1800" b="1" i="1" dirty="0"/>
              <a:t>                        </a:t>
            </a:r>
            <a:endParaRPr lang="en-US" sz="20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2100263"/>
            <a:ext cx="2036763" cy="265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40368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7000"/>
            <a:lum/>
          </a:blip>
          <a:srcRect/>
          <a:stretch>
            <a:fillRect b="15000"/>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CCDE0394-82B7-44AE-ACD9-550A45B665D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7484" b="17179"/>
          <a:stretch/>
        </p:blipFill>
        <p:spPr>
          <a:xfrm>
            <a:off x="2471404" y="1751307"/>
            <a:ext cx="4201187" cy="2058693"/>
          </a:xfrm>
          <a:prstGeom prst="roundRect">
            <a:avLst>
              <a:gd name="adj" fmla="val 8594"/>
            </a:avLst>
          </a:prstGeom>
          <a:solidFill>
            <a:srgbClr val="FFFFFF">
              <a:shade val="85000"/>
            </a:srgbClr>
          </a:solidFill>
          <a:ln w="22225">
            <a:solidFill>
              <a:srgbClr val="663300"/>
            </a:solidFill>
          </a:ln>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xmlns="" id="{5154BA2B-15B2-4DBA-A41A-C9D0411A958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7936"/>
          <a:stretch/>
        </p:blipFill>
        <p:spPr>
          <a:xfrm>
            <a:off x="3082158" y="3657600"/>
            <a:ext cx="2979683" cy="1828800"/>
          </a:xfrm>
          <a:prstGeom prst="roundRect">
            <a:avLst>
              <a:gd name="adj" fmla="val 8594"/>
            </a:avLst>
          </a:prstGeom>
          <a:solidFill>
            <a:srgbClr val="FFFFFF">
              <a:shade val="85000"/>
            </a:srgbClr>
          </a:solidFill>
          <a:ln w="22225">
            <a:solidFill>
              <a:srgbClr val="663300"/>
            </a:solidFill>
          </a:ln>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xmlns="" id="{F8833082-B0D7-4625-9118-CBA79A6A6E4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2500" r="7812"/>
          <a:stretch/>
        </p:blipFill>
        <p:spPr>
          <a:xfrm>
            <a:off x="3555998" y="534692"/>
            <a:ext cx="2032001" cy="1446508"/>
          </a:xfrm>
          <a:prstGeom prst="roundRect">
            <a:avLst>
              <a:gd name="adj" fmla="val 8594"/>
            </a:avLst>
          </a:prstGeom>
          <a:solidFill>
            <a:srgbClr val="FFFFFF">
              <a:shade val="85000"/>
            </a:srgbClr>
          </a:solidFill>
          <a:ln w="22225">
            <a:solidFill>
              <a:srgbClr val="663300"/>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150722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7000"/>
            <a:lum/>
          </a:blip>
          <a:srcRect/>
          <a:stretch>
            <a:fillRect b="15000"/>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155509"/>
            <a:ext cx="8839200" cy="5016691"/>
          </a:xfrm>
        </p:spPr>
        <p:txBody>
          <a:bodyPr>
            <a:normAutofit/>
          </a:bodyPr>
          <a:lstStyle/>
          <a:p>
            <a:pPr marL="0" indent="0">
              <a:buNone/>
            </a:pPr>
            <a:r>
              <a:rPr lang="en-US" b="1" i="1" dirty="0">
                <a:latin typeface="Myriad Pro" pitchFamily="34" charset="0"/>
              </a:rPr>
              <a:t>City of Lynchburg - Parks &amp; Recreation</a:t>
            </a:r>
          </a:p>
          <a:p>
            <a:pPr marL="0" indent="0">
              <a:spcBef>
                <a:spcPts val="1200"/>
              </a:spcBef>
              <a:buNone/>
            </a:pPr>
            <a:r>
              <a:rPr lang="en-US" sz="2200" dirty="0">
                <a:latin typeface="Myriad Pro" pitchFamily="34" charset="0"/>
              </a:rPr>
              <a:t>	Charlotte Lester, </a:t>
            </a:r>
            <a:r>
              <a:rPr lang="en-US" sz="2200" i="1" dirty="0">
                <a:latin typeface="Myriad Pro" pitchFamily="34" charset="0"/>
              </a:rPr>
              <a:t>Neighborhood Centers Manager</a:t>
            </a:r>
          </a:p>
          <a:p>
            <a:pPr marL="0" indent="0">
              <a:spcBef>
                <a:spcPts val="0"/>
              </a:spcBef>
              <a:buNone/>
            </a:pPr>
            <a:r>
              <a:rPr lang="en-US" sz="2200" dirty="0">
                <a:latin typeface="Myriad Pro" pitchFamily="34" charset="0"/>
              </a:rPr>
              <a:t>    	Office: (434) 455-5857</a:t>
            </a:r>
          </a:p>
          <a:p>
            <a:pPr marL="0" indent="0">
              <a:spcBef>
                <a:spcPts val="0"/>
              </a:spcBef>
              <a:buNone/>
            </a:pPr>
            <a:r>
              <a:rPr lang="en-US" sz="2200" dirty="0">
                <a:latin typeface="Myriad Pro" pitchFamily="34" charset="0"/>
              </a:rPr>
              <a:t>	Email: charlotte.lester@lynchburgva.gov</a:t>
            </a:r>
          </a:p>
          <a:p>
            <a:pPr marL="0" indent="0">
              <a:spcBef>
                <a:spcPts val="0"/>
              </a:spcBef>
              <a:buNone/>
            </a:pPr>
            <a:r>
              <a:rPr lang="en-US" sz="2200" dirty="0">
                <a:solidFill>
                  <a:srgbClr val="663300"/>
                </a:solidFill>
                <a:latin typeface="Myriad Pro" pitchFamily="34" charset="0"/>
              </a:rPr>
              <a:t>    	</a:t>
            </a:r>
            <a:endParaRPr lang="en-US" sz="2000" dirty="0">
              <a:latin typeface="Myriad Pro" pitchFamily="34" charset="0"/>
            </a:endParaRPr>
          </a:p>
          <a:p>
            <a:pPr marL="0" indent="0">
              <a:buNone/>
            </a:pPr>
            <a:r>
              <a:rPr lang="en-US" b="1" i="1" dirty="0">
                <a:latin typeface="Myriad Pro" pitchFamily="34" charset="0"/>
              </a:rPr>
              <a:t>Virginia A&amp;E - Consultant</a:t>
            </a:r>
          </a:p>
          <a:p>
            <a:pPr marL="0" indent="0">
              <a:spcBef>
                <a:spcPts val="1200"/>
              </a:spcBef>
              <a:buNone/>
            </a:pPr>
            <a:r>
              <a:rPr lang="en-US" sz="2800" dirty="0">
                <a:latin typeface="Myriad Pro" pitchFamily="34" charset="0"/>
              </a:rPr>
              <a:t>	</a:t>
            </a:r>
            <a:r>
              <a:rPr lang="en-US" sz="2200" dirty="0">
                <a:latin typeface="Myriad Pro" pitchFamily="34" charset="0"/>
              </a:rPr>
              <a:t>Bill Allen</a:t>
            </a:r>
            <a:endParaRPr lang="en-US" sz="2200" i="1" dirty="0">
              <a:latin typeface="Myriad Pro" pitchFamily="34" charset="0"/>
            </a:endParaRPr>
          </a:p>
          <a:p>
            <a:pPr marL="0" indent="0">
              <a:spcBef>
                <a:spcPts val="0"/>
              </a:spcBef>
              <a:buNone/>
            </a:pPr>
            <a:r>
              <a:rPr lang="en-US" sz="2200" dirty="0">
                <a:latin typeface="Myriad Pro" pitchFamily="34" charset="0"/>
              </a:rPr>
              <a:t>    	Office: (434) 316-6001</a:t>
            </a:r>
          </a:p>
          <a:p>
            <a:pPr marL="0" indent="0">
              <a:spcBef>
                <a:spcPts val="0"/>
              </a:spcBef>
              <a:buNone/>
            </a:pPr>
            <a:r>
              <a:rPr lang="en-US" sz="2200" dirty="0">
                <a:latin typeface="Myriad Pro" pitchFamily="34" charset="0"/>
              </a:rPr>
              <a:t>    	Email: ballen@virginia-ae.com</a:t>
            </a:r>
          </a:p>
        </p:txBody>
      </p:sp>
      <p:sp>
        <p:nvSpPr>
          <p:cNvPr id="3" name="Title 2"/>
          <p:cNvSpPr>
            <a:spLocks noGrp="1"/>
          </p:cNvSpPr>
          <p:nvPr>
            <p:ph type="title"/>
          </p:nvPr>
        </p:nvSpPr>
        <p:spPr>
          <a:xfrm>
            <a:off x="381000" y="228601"/>
            <a:ext cx="8229600" cy="762000"/>
          </a:xfrm>
        </p:spPr>
        <p:txBody>
          <a:bodyPr/>
          <a:lstStyle/>
          <a:p>
            <a:r>
              <a:rPr lang="en-US" dirty="0" smtClean="0">
                <a:effectLst/>
              </a:rPr>
              <a:t>Project Contacts</a:t>
            </a:r>
            <a:endParaRPr lang="en-US" dirty="0">
              <a:effectLst/>
            </a:endParaRPr>
          </a:p>
        </p:txBody>
      </p:sp>
      <p:pic>
        <p:nvPicPr>
          <p:cNvPr id="8" name="Picture 2">
            <a:extLst>
              <a:ext uri="{FF2B5EF4-FFF2-40B4-BE49-F238E27FC236}">
                <a16:creationId xmlns:a16="http://schemas.microsoft.com/office/drawing/2014/main" xmlns="" id="{74815FEF-123C-4930-930F-90B13D16368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096000" y="3124200"/>
            <a:ext cx="2540000" cy="1905000"/>
          </a:xfrm>
          <a:prstGeom prst="roundRect">
            <a:avLst>
              <a:gd name="adj" fmla="val 8594"/>
            </a:avLst>
          </a:prstGeom>
          <a:solidFill>
            <a:srgbClr val="FFFFFF">
              <a:shade val="85000"/>
            </a:srgbClr>
          </a:solidFill>
          <a:ln w="22225">
            <a:solidFill>
              <a:srgbClr val="663300"/>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78731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7000"/>
            <a:lum/>
          </a:blip>
          <a:srcRect/>
          <a:stretch>
            <a:fillRect b="15000"/>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003109"/>
            <a:ext cx="8839200" cy="5016691"/>
          </a:xfrm>
        </p:spPr>
        <p:txBody>
          <a:bodyPr>
            <a:normAutofit/>
          </a:bodyPr>
          <a:lstStyle/>
          <a:p>
            <a:pPr marL="342900" indent="-342900">
              <a:spcAft>
                <a:spcPts val="1200"/>
              </a:spcAft>
              <a:buFont typeface="Arial" panose="020B0604020202020204" pitchFamily="34" charset="0"/>
              <a:buChar char="•"/>
            </a:pPr>
            <a:r>
              <a:rPr lang="en-US" dirty="0" smtClean="0">
                <a:latin typeface="Myriad Pro" pitchFamily="34" charset="0"/>
              </a:rPr>
              <a:t>Improvement </a:t>
            </a:r>
            <a:r>
              <a:rPr lang="en-US" dirty="0">
                <a:latin typeface="Myriad Pro" pitchFamily="34" charset="0"/>
              </a:rPr>
              <a:t>Project Plans</a:t>
            </a:r>
          </a:p>
          <a:p>
            <a:pPr marL="342900" indent="-342900">
              <a:spcAft>
                <a:spcPts val="1200"/>
              </a:spcAft>
              <a:buFont typeface="Arial" panose="020B0604020202020204" pitchFamily="34" charset="0"/>
              <a:buChar char="•"/>
            </a:pPr>
            <a:r>
              <a:rPr lang="en-US" dirty="0">
                <a:latin typeface="Myriad Pro" pitchFamily="34" charset="0"/>
              </a:rPr>
              <a:t>Project Timeline </a:t>
            </a:r>
          </a:p>
          <a:p>
            <a:pPr marL="342900" indent="-342900">
              <a:spcAft>
                <a:spcPts val="1200"/>
              </a:spcAft>
              <a:buFont typeface="Arial" panose="020B0604020202020204" pitchFamily="34" charset="0"/>
              <a:buChar char="•"/>
            </a:pPr>
            <a:r>
              <a:rPr lang="en-US" dirty="0" smtClean="0">
                <a:latin typeface="Myriad Pro" pitchFamily="34" charset="0"/>
              </a:rPr>
              <a:t>Neighborhood Centers – Overview</a:t>
            </a:r>
          </a:p>
          <a:p>
            <a:pPr marL="342900" indent="-342900">
              <a:spcAft>
                <a:spcPts val="1200"/>
              </a:spcAft>
              <a:buFont typeface="Arial" panose="020B0604020202020204" pitchFamily="34" charset="0"/>
              <a:buChar char="•"/>
            </a:pPr>
            <a:r>
              <a:rPr lang="en-US" dirty="0" smtClean="0">
                <a:latin typeface="Myriad Pro" pitchFamily="34" charset="0"/>
              </a:rPr>
              <a:t>Fairview Heights Neighborhood </a:t>
            </a:r>
          </a:p>
          <a:p>
            <a:pPr marL="342900" indent="-342900">
              <a:spcAft>
                <a:spcPts val="1200"/>
              </a:spcAft>
              <a:buFont typeface="Arial" panose="020B0604020202020204" pitchFamily="34" charset="0"/>
              <a:buChar char="•"/>
            </a:pPr>
            <a:r>
              <a:rPr lang="en-US" dirty="0" smtClean="0">
                <a:latin typeface="Myriad Pro" pitchFamily="34" charset="0"/>
              </a:rPr>
              <a:t>Neighborhood Services</a:t>
            </a:r>
          </a:p>
          <a:p>
            <a:pPr marL="342900" indent="-342900">
              <a:spcAft>
                <a:spcPts val="1200"/>
              </a:spcAft>
              <a:buFont typeface="Arial" panose="020B0604020202020204" pitchFamily="34" charset="0"/>
              <a:buChar char="•"/>
            </a:pPr>
            <a:r>
              <a:rPr lang="en-US" dirty="0" smtClean="0">
                <a:latin typeface="Myriad Pro" pitchFamily="34" charset="0"/>
              </a:rPr>
              <a:t>Neighborhood Engagement</a:t>
            </a:r>
          </a:p>
          <a:p>
            <a:pPr marL="342900" indent="-342900">
              <a:spcAft>
                <a:spcPts val="1200"/>
              </a:spcAft>
              <a:buFont typeface="Arial" panose="020B0604020202020204" pitchFamily="34" charset="0"/>
              <a:buChar char="•"/>
            </a:pPr>
            <a:r>
              <a:rPr lang="en-US" dirty="0" smtClean="0">
                <a:latin typeface="Myriad Pro" pitchFamily="34" charset="0"/>
              </a:rPr>
              <a:t>Conclusion</a:t>
            </a:r>
            <a:endParaRPr lang="en-US" dirty="0">
              <a:latin typeface="Myriad Pro" pitchFamily="34" charset="0"/>
            </a:endParaRPr>
          </a:p>
        </p:txBody>
      </p:sp>
      <p:sp>
        <p:nvSpPr>
          <p:cNvPr id="3" name="Title 2"/>
          <p:cNvSpPr>
            <a:spLocks noGrp="1"/>
          </p:cNvSpPr>
          <p:nvPr>
            <p:ph type="title"/>
          </p:nvPr>
        </p:nvSpPr>
        <p:spPr>
          <a:xfrm>
            <a:off x="381000" y="152401"/>
            <a:ext cx="8229600" cy="838200"/>
          </a:xfrm>
        </p:spPr>
        <p:txBody>
          <a:bodyPr/>
          <a:lstStyle/>
          <a:p>
            <a:r>
              <a:rPr lang="en-US" dirty="0" smtClean="0">
                <a:effectLst/>
              </a:rPr>
              <a:t>Project Overview</a:t>
            </a:r>
            <a:endParaRPr lang="en-US" dirty="0">
              <a:effectLst/>
            </a:endParaRPr>
          </a:p>
        </p:txBody>
      </p:sp>
      <p:pic>
        <p:nvPicPr>
          <p:cNvPr id="6" name="Picture 2">
            <a:extLst>
              <a:ext uri="{FF2B5EF4-FFF2-40B4-BE49-F238E27FC236}">
                <a16:creationId xmlns:a16="http://schemas.microsoft.com/office/drawing/2014/main" xmlns="" id="{5B6F520C-2715-4C85-9182-2D379AB0768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819400" y="4636162"/>
            <a:ext cx="2581252" cy="1600201"/>
          </a:xfrm>
          <a:prstGeom prst="roundRect">
            <a:avLst>
              <a:gd name="adj" fmla="val 8594"/>
            </a:avLst>
          </a:prstGeom>
          <a:solidFill>
            <a:srgbClr val="FFFFFF">
              <a:shade val="85000"/>
            </a:srgbClr>
          </a:solidFill>
          <a:ln w="22225">
            <a:solidFill>
              <a:srgbClr val="663300"/>
            </a:solidFill>
          </a:ln>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xmlns="" id="{4654D88C-5B3B-48F2-AC9F-4561781B50F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45505" y="685800"/>
            <a:ext cx="2612695" cy="1744520"/>
          </a:xfrm>
          <a:prstGeom prst="roundRect">
            <a:avLst>
              <a:gd name="adj" fmla="val 8594"/>
            </a:avLst>
          </a:prstGeom>
          <a:solidFill>
            <a:srgbClr val="FFFFFF">
              <a:shade val="85000"/>
            </a:srgbClr>
          </a:solidFill>
          <a:ln w="22225">
            <a:solidFill>
              <a:srgbClr val="663300"/>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61842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990600"/>
            <a:ext cx="5257800" cy="5016691"/>
          </a:xfrm>
        </p:spPr>
        <p:txBody>
          <a:bodyPr>
            <a:normAutofit/>
          </a:bodyPr>
          <a:lstStyle/>
          <a:p>
            <a:pPr>
              <a:lnSpc>
                <a:spcPct val="100000"/>
              </a:lnSpc>
              <a:spcAft>
                <a:spcPts val="600"/>
              </a:spcAft>
              <a:buClr>
                <a:srgbClr val="663300"/>
              </a:buClr>
              <a:buSzPct val="115000"/>
            </a:pPr>
            <a:r>
              <a:rPr lang="en-US" sz="1700" dirty="0"/>
              <a:t>Division of multi-purpose room into passive and active use areas.</a:t>
            </a:r>
          </a:p>
          <a:p>
            <a:pPr>
              <a:lnSpc>
                <a:spcPct val="100000"/>
              </a:lnSpc>
              <a:spcAft>
                <a:spcPts val="600"/>
              </a:spcAft>
              <a:buClr>
                <a:srgbClr val="663300"/>
              </a:buClr>
              <a:buSzPct val="115000"/>
            </a:pPr>
            <a:r>
              <a:rPr lang="en-US" sz="1700" dirty="0"/>
              <a:t>Cooler at building entrance for storage and distribution of fresh produce to the public.</a:t>
            </a:r>
          </a:p>
          <a:p>
            <a:pPr>
              <a:lnSpc>
                <a:spcPct val="100000"/>
              </a:lnSpc>
              <a:spcAft>
                <a:spcPts val="600"/>
              </a:spcAft>
              <a:buClr>
                <a:srgbClr val="663300"/>
              </a:buClr>
              <a:buSzPct val="115000"/>
            </a:pPr>
            <a:r>
              <a:rPr lang="en-US" sz="1700" dirty="0"/>
              <a:t>Integration of freezer into the kitchen for improved operations and management of inventory.</a:t>
            </a:r>
          </a:p>
          <a:p>
            <a:pPr>
              <a:lnSpc>
                <a:spcPct val="100000"/>
              </a:lnSpc>
              <a:spcAft>
                <a:spcPts val="600"/>
              </a:spcAft>
              <a:buClr>
                <a:srgbClr val="663300"/>
              </a:buClr>
              <a:buSzPct val="115000"/>
            </a:pPr>
            <a:r>
              <a:rPr lang="en-US" sz="1700" dirty="0"/>
              <a:t>Centralize display areas for announcements, brochures, schedules, acknowledgements, and awards.</a:t>
            </a:r>
          </a:p>
          <a:p>
            <a:pPr>
              <a:lnSpc>
                <a:spcPct val="100000"/>
              </a:lnSpc>
              <a:spcAft>
                <a:spcPts val="600"/>
              </a:spcAft>
              <a:buClr>
                <a:srgbClr val="663300"/>
              </a:buClr>
              <a:buSzPct val="115000"/>
            </a:pPr>
            <a:r>
              <a:rPr lang="en-US" sz="1700" dirty="0"/>
              <a:t>Open storage shelving to minimize clutter, improve maintenance of supplies and equipment, and afford participants access to supplies and equipment.</a:t>
            </a:r>
          </a:p>
        </p:txBody>
      </p:sp>
      <p:sp>
        <p:nvSpPr>
          <p:cNvPr id="3" name="Title 2"/>
          <p:cNvSpPr>
            <a:spLocks noGrp="1"/>
          </p:cNvSpPr>
          <p:nvPr>
            <p:ph type="title"/>
          </p:nvPr>
        </p:nvSpPr>
        <p:spPr>
          <a:xfrm>
            <a:off x="381000" y="228601"/>
            <a:ext cx="8229600" cy="762000"/>
          </a:xfrm>
        </p:spPr>
        <p:txBody>
          <a:bodyPr/>
          <a:lstStyle/>
          <a:p>
            <a:r>
              <a:rPr lang="en-US" dirty="0"/>
              <a:t>Functional Improvements</a:t>
            </a:r>
          </a:p>
        </p:txBody>
      </p:sp>
      <p:pic>
        <p:nvPicPr>
          <p:cNvPr id="6" name="Picture 5">
            <a:extLst>
              <a:ext uri="{FF2B5EF4-FFF2-40B4-BE49-F238E27FC236}">
                <a16:creationId xmlns:a16="http://schemas.microsoft.com/office/drawing/2014/main" xmlns="" id="{19EB549B-3F13-4384-9ABB-469116E47A3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601643" y="457200"/>
            <a:ext cx="3085157" cy="2468879"/>
          </a:xfrm>
          <a:prstGeom prst="rect">
            <a:avLst/>
          </a:prstGeom>
          <a:ln w="28575">
            <a:solidFill>
              <a:srgbClr val="663300"/>
            </a:solidFill>
          </a:ln>
        </p:spPr>
      </p:pic>
      <p:pic>
        <p:nvPicPr>
          <p:cNvPr id="5" name="Picture 4">
            <a:extLst>
              <a:ext uri="{FF2B5EF4-FFF2-40B4-BE49-F238E27FC236}">
                <a16:creationId xmlns:a16="http://schemas.microsoft.com/office/drawing/2014/main" xmlns="" id="{385D8AEE-B4A0-4B51-9643-22E72A4988D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5709338" y="3048000"/>
            <a:ext cx="2901262" cy="2468879"/>
          </a:xfrm>
          <a:prstGeom prst="rect">
            <a:avLst/>
          </a:prstGeom>
          <a:ln w="28575">
            <a:solidFill>
              <a:srgbClr val="663300"/>
            </a:solidFill>
          </a:ln>
        </p:spPr>
      </p:pic>
    </p:spTree>
    <p:extLst>
      <p:ext uri="{BB962C8B-B14F-4D97-AF65-F5344CB8AC3E}">
        <p14:creationId xmlns:p14="http://schemas.microsoft.com/office/powerpoint/2010/main" val="2796943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7000"/>
            <a:lum/>
          </a:blip>
          <a:srcRect/>
          <a:stretch>
            <a:fillRect b="15000"/>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990600"/>
            <a:ext cx="5486400" cy="5016691"/>
          </a:xfrm>
        </p:spPr>
        <p:txBody>
          <a:bodyPr>
            <a:normAutofit/>
          </a:bodyPr>
          <a:lstStyle/>
          <a:p>
            <a:pPr>
              <a:spcAft>
                <a:spcPts val="1200"/>
              </a:spcAft>
              <a:buFont typeface="Wingdings" panose="05000000000000000000" pitchFamily="2" charset="2"/>
              <a:buChar char="ü"/>
            </a:pPr>
            <a:r>
              <a:rPr lang="en-US" b="1" dirty="0"/>
              <a:t>Finish Upgrades</a:t>
            </a:r>
          </a:p>
          <a:p>
            <a:pPr>
              <a:spcAft>
                <a:spcPts val="1200"/>
              </a:spcAft>
              <a:buFont typeface="Wingdings" panose="05000000000000000000" pitchFamily="2" charset="2"/>
              <a:buChar char="ü"/>
            </a:pPr>
            <a:r>
              <a:rPr lang="en-US" b="1" dirty="0"/>
              <a:t>Kitchen Renovation</a:t>
            </a:r>
          </a:p>
        </p:txBody>
      </p:sp>
      <p:sp>
        <p:nvSpPr>
          <p:cNvPr id="3" name="Title 2"/>
          <p:cNvSpPr>
            <a:spLocks noGrp="1"/>
          </p:cNvSpPr>
          <p:nvPr>
            <p:ph type="title"/>
          </p:nvPr>
        </p:nvSpPr>
        <p:spPr>
          <a:xfrm>
            <a:off x="381000" y="228601"/>
            <a:ext cx="8229600" cy="762000"/>
          </a:xfrm>
        </p:spPr>
        <p:txBody>
          <a:bodyPr/>
          <a:lstStyle/>
          <a:p>
            <a:r>
              <a:rPr lang="en-US" dirty="0">
                <a:effectLst/>
              </a:rPr>
              <a:t>Interior Improvements</a:t>
            </a:r>
          </a:p>
        </p:txBody>
      </p:sp>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3908506" y="2165986"/>
            <a:ext cx="1988818" cy="1491614"/>
          </a:xfrm>
          <a:prstGeom prst="roundRect">
            <a:avLst>
              <a:gd name="adj" fmla="val 8594"/>
            </a:avLst>
          </a:prstGeom>
          <a:solidFill>
            <a:srgbClr val="FFFFFF">
              <a:shade val="85000"/>
            </a:srgbClr>
          </a:solidFill>
          <a:ln w="22225">
            <a:solidFill>
              <a:srgbClr val="663300"/>
            </a:solidFill>
          </a:ln>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xmlns="" id="{AA83A52D-6266-460F-94C7-CB51595EC72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a:off x="647145" y="3078480"/>
            <a:ext cx="2804160" cy="2103120"/>
          </a:xfrm>
          <a:prstGeom prst="roundRect">
            <a:avLst>
              <a:gd name="adj" fmla="val 8594"/>
            </a:avLst>
          </a:prstGeom>
          <a:solidFill>
            <a:srgbClr val="FFFFFF">
              <a:shade val="85000"/>
            </a:srgbClr>
          </a:solidFill>
          <a:ln w="22225">
            <a:solidFill>
              <a:srgbClr val="663300"/>
            </a:solidFill>
          </a:ln>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xmlns="" id="{6371C0C4-F901-40C3-A1FB-EEEA5917C10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p:blipFill>
        <p:spPr bwMode="auto">
          <a:xfrm>
            <a:off x="6248400" y="760883"/>
            <a:ext cx="2804160" cy="2103120"/>
          </a:xfrm>
          <a:prstGeom prst="roundRect">
            <a:avLst>
              <a:gd name="adj" fmla="val 8594"/>
            </a:avLst>
          </a:prstGeom>
          <a:solidFill>
            <a:srgbClr val="FFFFFF">
              <a:shade val="85000"/>
            </a:srgbClr>
          </a:solidFill>
          <a:ln w="22225">
            <a:solidFill>
              <a:srgbClr val="663300"/>
            </a:solidFill>
          </a:ln>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xmlns="" id="{D6729CE4-1371-4135-8426-9593F97F33D9}"/>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19412"/>
          <a:stretch/>
        </p:blipFill>
        <p:spPr bwMode="auto">
          <a:xfrm>
            <a:off x="3668964" y="4147186"/>
            <a:ext cx="2467902" cy="1491614"/>
          </a:xfrm>
          <a:prstGeom prst="roundRect">
            <a:avLst>
              <a:gd name="adj" fmla="val 8594"/>
            </a:avLst>
          </a:prstGeom>
          <a:solidFill>
            <a:srgbClr val="FFFFFF">
              <a:shade val="85000"/>
            </a:srgbClr>
          </a:solidFill>
          <a:ln w="22225">
            <a:solidFill>
              <a:srgbClr val="663300"/>
            </a:solidFill>
          </a:ln>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xmlns="" id="{77209828-6B76-4919-B0AC-DFCC8F7032E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p:blipFill>
        <p:spPr bwMode="auto">
          <a:xfrm>
            <a:off x="6431280" y="3232786"/>
            <a:ext cx="2438400" cy="1828800"/>
          </a:xfrm>
          <a:prstGeom prst="roundRect">
            <a:avLst>
              <a:gd name="adj" fmla="val 8594"/>
            </a:avLst>
          </a:prstGeom>
          <a:solidFill>
            <a:srgbClr val="FFFFFF">
              <a:shade val="85000"/>
            </a:srgbClr>
          </a:solidFill>
          <a:ln w="22225">
            <a:solidFill>
              <a:srgbClr val="663300"/>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3832806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7000"/>
            <a:lum/>
          </a:blip>
          <a:srcRect/>
          <a:stretch>
            <a:fillRect b="15000"/>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990600"/>
            <a:ext cx="5486400" cy="5016691"/>
          </a:xfrm>
        </p:spPr>
        <p:txBody>
          <a:bodyPr>
            <a:normAutofit/>
          </a:bodyPr>
          <a:lstStyle/>
          <a:p>
            <a:pPr>
              <a:spcAft>
                <a:spcPts val="1200"/>
              </a:spcAft>
              <a:buFont typeface="Wingdings" panose="05000000000000000000" pitchFamily="2" charset="2"/>
              <a:buChar char="ü"/>
            </a:pPr>
            <a:r>
              <a:rPr lang="en-US" b="1" dirty="0"/>
              <a:t>Flooring</a:t>
            </a:r>
          </a:p>
          <a:p>
            <a:pPr>
              <a:spcAft>
                <a:spcPts val="1200"/>
              </a:spcAft>
              <a:buFont typeface="Wingdings" panose="05000000000000000000" pitchFamily="2" charset="2"/>
              <a:buChar char="ü"/>
            </a:pPr>
            <a:r>
              <a:rPr lang="en-US" b="1" dirty="0"/>
              <a:t>Walls</a:t>
            </a:r>
          </a:p>
          <a:p>
            <a:pPr>
              <a:spcAft>
                <a:spcPts val="1200"/>
              </a:spcAft>
              <a:buFont typeface="Wingdings" panose="05000000000000000000" pitchFamily="2" charset="2"/>
              <a:buChar char="ü"/>
            </a:pPr>
            <a:r>
              <a:rPr lang="en-US" b="1" dirty="0"/>
              <a:t>Ceiling Elements</a:t>
            </a:r>
          </a:p>
          <a:p>
            <a:pPr>
              <a:spcAft>
                <a:spcPts val="1200"/>
              </a:spcAft>
              <a:buFont typeface="Wingdings" panose="05000000000000000000" pitchFamily="2" charset="2"/>
              <a:buChar char="ü"/>
            </a:pPr>
            <a:r>
              <a:rPr lang="en-US" b="1" dirty="0"/>
              <a:t>Accent Lighting</a:t>
            </a:r>
          </a:p>
          <a:p>
            <a:pPr>
              <a:buFont typeface="Wingdings" panose="05000000000000000000" pitchFamily="2" charset="2"/>
              <a:buChar char="ü"/>
            </a:pPr>
            <a:endParaRPr lang="en-US" sz="2000" dirty="0"/>
          </a:p>
        </p:txBody>
      </p:sp>
      <p:sp>
        <p:nvSpPr>
          <p:cNvPr id="3" name="Title 2"/>
          <p:cNvSpPr>
            <a:spLocks noGrp="1"/>
          </p:cNvSpPr>
          <p:nvPr>
            <p:ph type="title"/>
          </p:nvPr>
        </p:nvSpPr>
        <p:spPr>
          <a:xfrm>
            <a:off x="381000" y="228601"/>
            <a:ext cx="8229600" cy="762000"/>
          </a:xfrm>
        </p:spPr>
        <p:txBody>
          <a:bodyPr/>
          <a:lstStyle/>
          <a:p>
            <a:r>
              <a:rPr lang="en-US" dirty="0">
                <a:effectLst/>
              </a:rPr>
              <a:t>Finish Upgrades</a:t>
            </a:r>
          </a:p>
        </p:txBody>
      </p:sp>
      <p:pic>
        <p:nvPicPr>
          <p:cNvPr id="8" name="Picture 2">
            <a:extLst>
              <a:ext uri="{FF2B5EF4-FFF2-40B4-BE49-F238E27FC236}">
                <a16:creationId xmlns:a16="http://schemas.microsoft.com/office/drawing/2014/main" xmlns="" id="{894E75EE-BB51-4FB9-BE02-5CA7DB74D8EB}"/>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1894" b="14250"/>
          <a:stretch/>
        </p:blipFill>
        <p:spPr bwMode="auto">
          <a:xfrm>
            <a:off x="3277898" y="5070707"/>
            <a:ext cx="2672985" cy="1280160"/>
          </a:xfrm>
          <a:prstGeom prst="roundRect">
            <a:avLst>
              <a:gd name="adj" fmla="val 8594"/>
            </a:avLst>
          </a:prstGeom>
          <a:solidFill>
            <a:srgbClr val="FFFFFF">
              <a:shade val="85000"/>
            </a:srgbClr>
          </a:solidFill>
          <a:ln w="22225">
            <a:solidFill>
              <a:srgbClr val="663300"/>
            </a:solidFill>
          </a:ln>
          <a:effectLst>
            <a:outerShdw blurRad="50800" dist="38100" dir="2700000" algn="tl" rotWithShape="0">
              <a:prstClr val="black">
                <a:alpha val="40000"/>
              </a:prstClr>
            </a:outerShdw>
          </a:effectLst>
        </p:spPr>
      </p:pic>
      <p:pic>
        <p:nvPicPr>
          <p:cNvPr id="11" name="Picture 2">
            <a:extLst>
              <a:ext uri="{FF2B5EF4-FFF2-40B4-BE49-F238E27FC236}">
                <a16:creationId xmlns:a16="http://schemas.microsoft.com/office/drawing/2014/main" xmlns="" id="{EFEFD601-3984-49AE-878B-BE676A52B11F}"/>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802" t="24481" r="17662" b="31983"/>
          <a:stretch/>
        </p:blipFill>
        <p:spPr bwMode="auto">
          <a:xfrm>
            <a:off x="3031501" y="3551021"/>
            <a:ext cx="3079065" cy="1280160"/>
          </a:xfrm>
          <a:prstGeom prst="roundRect">
            <a:avLst>
              <a:gd name="adj" fmla="val 8594"/>
            </a:avLst>
          </a:prstGeom>
          <a:solidFill>
            <a:srgbClr val="FFFFFF">
              <a:shade val="85000"/>
            </a:srgbClr>
          </a:solidFill>
          <a:ln w="22225">
            <a:solidFill>
              <a:srgbClr val="663300"/>
            </a:solidFill>
          </a:ln>
          <a:effectLst>
            <a:outerShdw blurRad="50800" dist="38100" dir="2700000" algn="tl" rotWithShape="0">
              <a:prstClr val="black">
                <a:alpha val="40000"/>
              </a:prstClr>
            </a:outerShdw>
          </a:effectLst>
        </p:spPr>
      </p:pic>
      <p:pic>
        <p:nvPicPr>
          <p:cNvPr id="7" name="Picture 2">
            <a:extLst>
              <a:ext uri="{FF2B5EF4-FFF2-40B4-BE49-F238E27FC236}">
                <a16:creationId xmlns:a16="http://schemas.microsoft.com/office/drawing/2014/main" xmlns="" id="{4D94647D-2818-4857-ADA8-9D7256379AE6}"/>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1351"/>
          <a:stretch/>
        </p:blipFill>
        <p:spPr bwMode="auto">
          <a:xfrm rot="5400000">
            <a:off x="6907500" y="2498261"/>
            <a:ext cx="1099477" cy="2133600"/>
          </a:xfrm>
          <a:prstGeom prst="roundRect">
            <a:avLst>
              <a:gd name="adj" fmla="val 8594"/>
            </a:avLst>
          </a:prstGeom>
          <a:solidFill>
            <a:srgbClr val="FFFFFF">
              <a:shade val="85000"/>
            </a:srgbClr>
          </a:solidFill>
          <a:ln w="22225">
            <a:solidFill>
              <a:srgbClr val="663300"/>
            </a:solidFill>
          </a:ln>
          <a:effectLst>
            <a:outerShdw blurRad="50800" dist="38100" dir="2700000" algn="tl" rotWithShape="0">
              <a:prstClr val="black">
                <a:alpha val="40000"/>
              </a:prstClr>
            </a:outerShdw>
          </a:effectLst>
        </p:spPr>
      </p:pic>
      <p:pic>
        <p:nvPicPr>
          <p:cNvPr id="9" name="Picture 2">
            <a:extLst>
              <a:ext uri="{FF2B5EF4-FFF2-40B4-BE49-F238E27FC236}">
                <a16:creationId xmlns:a16="http://schemas.microsoft.com/office/drawing/2014/main" xmlns="" id="{5D534D11-3346-43AA-A32C-60A9474A65F9}"/>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9458" b="16625"/>
          <a:stretch/>
        </p:blipFill>
        <p:spPr bwMode="auto">
          <a:xfrm>
            <a:off x="3416437" y="2026820"/>
            <a:ext cx="2309194" cy="1280160"/>
          </a:xfrm>
          <a:prstGeom prst="roundRect">
            <a:avLst>
              <a:gd name="adj" fmla="val 8594"/>
            </a:avLst>
          </a:prstGeom>
          <a:solidFill>
            <a:srgbClr val="FFFFFF">
              <a:shade val="85000"/>
            </a:srgbClr>
          </a:solidFill>
          <a:ln w="22225">
            <a:solidFill>
              <a:srgbClr val="663300"/>
            </a:solidFill>
          </a:ln>
          <a:effectLst>
            <a:outerShdw blurRad="50800" dist="38100" dir="2700000" algn="tl" rotWithShape="0">
              <a:prstClr val="black">
                <a:alpha val="40000"/>
              </a:prstClr>
            </a:outerShdw>
          </a:effectLst>
        </p:spPr>
      </p:pic>
      <p:pic>
        <p:nvPicPr>
          <p:cNvPr id="12" name="Picture 2">
            <a:extLst>
              <a:ext uri="{FF2B5EF4-FFF2-40B4-BE49-F238E27FC236}">
                <a16:creationId xmlns:a16="http://schemas.microsoft.com/office/drawing/2014/main" xmlns="" id="{C27C0685-C912-45B2-B9E8-2F208F269A51}"/>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61503" t="61785" b="9295"/>
          <a:stretch/>
        </p:blipFill>
        <p:spPr bwMode="auto">
          <a:xfrm>
            <a:off x="7361747" y="1358262"/>
            <a:ext cx="1553653" cy="1510417"/>
          </a:xfrm>
          <a:prstGeom prst="roundRect">
            <a:avLst>
              <a:gd name="adj" fmla="val 8594"/>
            </a:avLst>
          </a:prstGeom>
          <a:solidFill>
            <a:srgbClr val="FFFFFF">
              <a:shade val="85000"/>
            </a:srgbClr>
          </a:solidFill>
          <a:ln w="22225">
            <a:solidFill>
              <a:srgbClr val="663300"/>
            </a:solidFill>
          </a:ln>
          <a:effectLst>
            <a:outerShdw blurRad="50800" dist="38100" dir="2700000" algn="tl" rotWithShape="0">
              <a:prstClr val="black">
                <a:alpha val="40000"/>
              </a:prstClr>
            </a:outerShdw>
          </a:effectLst>
        </p:spPr>
      </p:pic>
      <p:pic>
        <p:nvPicPr>
          <p:cNvPr id="10" name="Picture 2">
            <a:extLst>
              <a:ext uri="{FF2B5EF4-FFF2-40B4-BE49-F238E27FC236}">
                <a16:creationId xmlns:a16="http://schemas.microsoft.com/office/drawing/2014/main" xmlns="" id="{3A6F400A-5876-4236-BA65-320942AAF87E}"/>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32512" b="14718"/>
          <a:stretch/>
        </p:blipFill>
        <p:spPr bwMode="auto">
          <a:xfrm>
            <a:off x="6734311" y="194318"/>
            <a:ext cx="1445854" cy="1017299"/>
          </a:xfrm>
          <a:prstGeom prst="roundRect">
            <a:avLst>
              <a:gd name="adj" fmla="val 8594"/>
            </a:avLst>
          </a:prstGeom>
          <a:solidFill>
            <a:srgbClr val="FFFFFF">
              <a:shade val="85000"/>
            </a:srgbClr>
          </a:solidFill>
          <a:ln w="22225">
            <a:solidFill>
              <a:srgbClr val="663300"/>
            </a:solidFill>
          </a:ln>
          <a:effectLst>
            <a:outerShdw blurRad="50800" dist="38100" dir="2700000" algn="tl" rotWithShape="0">
              <a:prstClr val="black">
                <a:alpha val="40000"/>
              </a:prstClr>
            </a:outerShdw>
          </a:effectLst>
        </p:spPr>
      </p:pic>
      <p:pic>
        <p:nvPicPr>
          <p:cNvPr id="13" name="Picture 2">
            <a:extLst>
              <a:ext uri="{FF2B5EF4-FFF2-40B4-BE49-F238E27FC236}">
                <a16:creationId xmlns:a16="http://schemas.microsoft.com/office/drawing/2014/main" xmlns="" id="{1CAD52DF-AD5D-45F9-9308-A7E4B2EE40E0}"/>
              </a:ext>
            </a:extLst>
          </p:cNvPr>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colorTemperature colorTemp="8800"/>
                    </a14:imgEffect>
                  </a14:imgLayer>
                </a14:imgProps>
              </a:ext>
              <a:ext uri="{28A0092B-C50C-407E-A947-70E740481C1C}">
                <a14:useLocalDpi xmlns:a14="http://schemas.microsoft.com/office/drawing/2010/main" val="0"/>
              </a:ext>
            </a:extLst>
          </a:blip>
          <a:srcRect r="17254"/>
          <a:stretch/>
        </p:blipFill>
        <p:spPr bwMode="auto">
          <a:xfrm>
            <a:off x="5964939" y="1592468"/>
            <a:ext cx="1158812" cy="1082266"/>
          </a:xfrm>
          <a:prstGeom prst="roundRect">
            <a:avLst>
              <a:gd name="adj" fmla="val 8594"/>
            </a:avLst>
          </a:prstGeom>
          <a:solidFill>
            <a:srgbClr val="FFFFFF">
              <a:shade val="85000"/>
            </a:srgbClr>
          </a:solidFill>
          <a:ln w="22225">
            <a:solidFill>
              <a:srgbClr val="663300"/>
            </a:solidFill>
          </a:ln>
          <a:effectLst>
            <a:outerShdw blurRad="50800" dist="38100" dir="2700000" algn="tl" rotWithShape="0">
              <a:prstClr val="black">
                <a:alpha val="40000"/>
              </a:prstClr>
            </a:outerShdw>
          </a:effectLst>
        </p:spPr>
      </p:pic>
      <p:pic>
        <p:nvPicPr>
          <p:cNvPr id="14" name="Picture 2">
            <a:extLst>
              <a:ext uri="{FF2B5EF4-FFF2-40B4-BE49-F238E27FC236}">
                <a16:creationId xmlns:a16="http://schemas.microsoft.com/office/drawing/2014/main" xmlns="" id="{523E1BDA-F7AF-429E-9299-56D15B6FC744}"/>
              </a:ext>
            </a:extLst>
          </p:cNvPr>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3640" r="3566" b="9322"/>
          <a:stretch/>
        </p:blipFill>
        <p:spPr bwMode="auto">
          <a:xfrm rot="5400000">
            <a:off x="6573490" y="4579447"/>
            <a:ext cx="1767495" cy="1295401"/>
          </a:xfrm>
          <a:prstGeom prst="roundRect">
            <a:avLst>
              <a:gd name="adj" fmla="val 8594"/>
            </a:avLst>
          </a:prstGeom>
          <a:solidFill>
            <a:srgbClr val="FFFFFF">
              <a:shade val="85000"/>
            </a:srgbClr>
          </a:solidFill>
          <a:ln w="22225">
            <a:solidFill>
              <a:srgbClr val="663300"/>
            </a:solidFill>
          </a:ln>
          <a:effectLst>
            <a:outerShdw blurRad="50800" dist="38100" dir="2700000" algn="tl" rotWithShape="0">
              <a:prstClr val="black">
                <a:alpha val="40000"/>
              </a:prstClr>
            </a:outerShdw>
          </a:effectLst>
        </p:spPr>
      </p:pic>
      <p:pic>
        <p:nvPicPr>
          <p:cNvPr id="15" name="Picture 2">
            <a:extLst>
              <a:ext uri="{FF2B5EF4-FFF2-40B4-BE49-F238E27FC236}">
                <a16:creationId xmlns:a16="http://schemas.microsoft.com/office/drawing/2014/main" xmlns="" id="{F734B819-A962-4154-ADD5-118D5C634805}"/>
              </a:ext>
            </a:extLst>
          </p:cNvPr>
          <p:cNvPicPr>
            <a:picLocks noChangeAspect="1" noChangeArrowheads="1"/>
          </p:cNvPicPr>
          <p:nvPr/>
        </p:nvPicPr>
        <p:blipFill>
          <a:blip r:embed="rId13" cstate="print">
            <a:alphaModFix/>
            <a:extLst>
              <a:ext uri="{BEBA8EAE-BF5A-486C-A8C5-ECC9F3942E4B}">
                <a14:imgProps xmlns:a14="http://schemas.microsoft.com/office/drawing/2010/main">
                  <a14:imgLayer r:embed="rId14">
                    <a14:imgEffect>
                      <a14:colorTemperature colorTemp="8800"/>
                    </a14:imgEffect>
                  </a14:imgLayer>
                </a14:imgProps>
              </a:ext>
              <a:ext uri="{28A0092B-C50C-407E-A947-70E740481C1C}">
                <a14:useLocalDpi xmlns:a14="http://schemas.microsoft.com/office/drawing/2010/main" val="0"/>
              </a:ext>
            </a:extLst>
          </a:blip>
          <a:srcRect/>
          <a:stretch/>
        </p:blipFill>
        <p:spPr bwMode="auto">
          <a:xfrm>
            <a:off x="687585" y="3733800"/>
            <a:ext cx="1978498" cy="1280160"/>
          </a:xfrm>
          <a:prstGeom prst="roundRect">
            <a:avLst>
              <a:gd name="adj" fmla="val 8594"/>
            </a:avLst>
          </a:prstGeom>
          <a:solidFill>
            <a:srgbClr val="FFFFFF">
              <a:shade val="85000"/>
            </a:srgbClr>
          </a:solidFill>
          <a:ln w="22225">
            <a:solidFill>
              <a:srgbClr val="663300"/>
            </a:solidFill>
          </a:ln>
          <a:effectLst>
            <a:outerShdw blurRad="50800" dist="38100" dir="2700000" algn="tl" rotWithShape="0">
              <a:prstClr val="black">
                <a:alpha val="40000"/>
              </a:prstClr>
            </a:outerShdw>
          </a:effectLst>
        </p:spPr>
      </p:pic>
      <p:sp>
        <p:nvSpPr>
          <p:cNvPr id="16" name="Title 2">
            <a:extLst>
              <a:ext uri="{FF2B5EF4-FFF2-40B4-BE49-F238E27FC236}">
                <a16:creationId xmlns:a16="http://schemas.microsoft.com/office/drawing/2014/main" xmlns="" id="{F1D0CB81-29CD-411D-B865-6A2306888762}"/>
              </a:ext>
            </a:extLst>
          </p:cNvPr>
          <p:cNvSpPr txBox="1">
            <a:spLocks/>
          </p:cNvSpPr>
          <p:nvPr/>
        </p:nvSpPr>
        <p:spPr>
          <a:xfrm>
            <a:off x="152400" y="4876800"/>
            <a:ext cx="8229600" cy="710895"/>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3600" b="1" kern="1200" baseline="0">
                <a:solidFill>
                  <a:srgbClr val="663300"/>
                </a:solidFill>
                <a:effectLst>
                  <a:outerShdw blurRad="31750" dist="25400" dir="5400000" algn="tl" rotWithShape="0">
                    <a:srgbClr val="000000">
                      <a:alpha val="25000"/>
                    </a:srgbClr>
                  </a:outerShdw>
                </a:effectLst>
                <a:latin typeface="Franklin Gothic Medium" panose="020B0603020102020204" pitchFamily="34" charset="0"/>
                <a:ea typeface="+mj-ea"/>
                <a:cs typeface="+mj-cs"/>
              </a:defRPr>
            </a:lvl1pPr>
            <a:extLst/>
          </a:lstStyle>
          <a:p>
            <a:r>
              <a:rPr lang="en-US" sz="2400" i="1" dirty="0">
                <a:solidFill>
                  <a:srgbClr val="28A028"/>
                </a:solidFill>
                <a:effectLst/>
              </a:rPr>
              <a:t>     </a:t>
            </a:r>
            <a:r>
              <a:rPr lang="en-US" sz="2400" i="1" dirty="0">
                <a:solidFill>
                  <a:srgbClr val="28A028"/>
                </a:solidFill>
                <a:effectLst/>
                <a:latin typeface="Stylus BT" panose="020E0402020206020304" pitchFamily="34" charset="0"/>
              </a:rPr>
              <a:t>Mountain Views</a:t>
            </a:r>
          </a:p>
        </p:txBody>
      </p:sp>
    </p:spTree>
    <p:extLst>
      <p:ext uri="{BB962C8B-B14F-4D97-AF65-F5344CB8AC3E}">
        <p14:creationId xmlns:p14="http://schemas.microsoft.com/office/powerpoint/2010/main" val="3771822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7000"/>
            <a:lum/>
          </a:blip>
          <a:srcRect/>
          <a:stretch>
            <a:fillRect b="15000"/>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990600"/>
            <a:ext cx="5486400" cy="5016691"/>
          </a:xfrm>
        </p:spPr>
        <p:txBody>
          <a:bodyPr>
            <a:normAutofit/>
          </a:bodyPr>
          <a:lstStyle/>
          <a:p>
            <a:pPr>
              <a:spcAft>
                <a:spcPts val="1200"/>
              </a:spcAft>
              <a:buFont typeface="Wingdings" panose="05000000000000000000" pitchFamily="2" charset="2"/>
              <a:buChar char="ü"/>
            </a:pPr>
            <a:r>
              <a:rPr lang="en-US" b="1" dirty="0"/>
              <a:t>Flooring</a:t>
            </a:r>
          </a:p>
          <a:p>
            <a:pPr>
              <a:spcAft>
                <a:spcPts val="1200"/>
              </a:spcAft>
              <a:buFont typeface="Wingdings" panose="05000000000000000000" pitchFamily="2" charset="2"/>
              <a:buChar char="ü"/>
            </a:pPr>
            <a:r>
              <a:rPr lang="en-US" b="1" dirty="0"/>
              <a:t>Walls</a:t>
            </a:r>
          </a:p>
          <a:p>
            <a:pPr>
              <a:spcAft>
                <a:spcPts val="1200"/>
              </a:spcAft>
              <a:buFont typeface="Wingdings" panose="05000000000000000000" pitchFamily="2" charset="2"/>
              <a:buChar char="ü"/>
            </a:pPr>
            <a:r>
              <a:rPr lang="en-US" b="1" dirty="0"/>
              <a:t>Ceiling</a:t>
            </a:r>
          </a:p>
          <a:p>
            <a:pPr>
              <a:spcAft>
                <a:spcPts val="1200"/>
              </a:spcAft>
              <a:buFont typeface="Wingdings" panose="05000000000000000000" pitchFamily="2" charset="2"/>
              <a:buChar char="ü"/>
            </a:pPr>
            <a:r>
              <a:rPr lang="en-US" b="1" dirty="0"/>
              <a:t>Casework</a:t>
            </a:r>
          </a:p>
          <a:p>
            <a:pPr marL="109728" indent="0">
              <a:buNone/>
            </a:pPr>
            <a:endParaRPr lang="en-US" sz="2000" dirty="0"/>
          </a:p>
        </p:txBody>
      </p:sp>
      <p:sp>
        <p:nvSpPr>
          <p:cNvPr id="3" name="Title 2"/>
          <p:cNvSpPr>
            <a:spLocks noGrp="1"/>
          </p:cNvSpPr>
          <p:nvPr>
            <p:ph type="title"/>
          </p:nvPr>
        </p:nvSpPr>
        <p:spPr>
          <a:xfrm>
            <a:off x="381000" y="228601"/>
            <a:ext cx="8229600" cy="762000"/>
          </a:xfrm>
        </p:spPr>
        <p:txBody>
          <a:bodyPr/>
          <a:lstStyle/>
          <a:p>
            <a:r>
              <a:rPr lang="en-US" dirty="0">
                <a:effectLst/>
              </a:rPr>
              <a:t>Kitchen Renovation</a:t>
            </a:r>
          </a:p>
        </p:txBody>
      </p:sp>
      <p:pic>
        <p:nvPicPr>
          <p:cNvPr id="7" name="Picture 6">
            <a:extLst>
              <a:ext uri="{FF2B5EF4-FFF2-40B4-BE49-F238E27FC236}">
                <a16:creationId xmlns:a16="http://schemas.microsoft.com/office/drawing/2014/main" xmlns="" id="{9A010064-4B13-449F-9853-C30B75C5C93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4343400" y="1538968"/>
            <a:ext cx="1926759" cy="1445069"/>
          </a:xfrm>
          <a:prstGeom prst="roundRect">
            <a:avLst>
              <a:gd name="adj" fmla="val 8594"/>
            </a:avLst>
          </a:prstGeom>
          <a:solidFill>
            <a:srgbClr val="FFFFFF">
              <a:shade val="85000"/>
            </a:srgbClr>
          </a:solidFill>
          <a:ln w="22225">
            <a:solidFill>
              <a:srgbClr val="663300"/>
            </a:solidFill>
          </a:ln>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xmlns="" id="{387725FF-2518-419F-8B99-4FA9C77E43B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a:off x="6637019" y="609600"/>
            <a:ext cx="1851471" cy="1388603"/>
          </a:xfrm>
          <a:prstGeom prst="roundRect">
            <a:avLst>
              <a:gd name="adj" fmla="val 8594"/>
            </a:avLst>
          </a:prstGeom>
          <a:solidFill>
            <a:srgbClr val="FFFFFF">
              <a:shade val="85000"/>
            </a:srgbClr>
          </a:solidFill>
          <a:ln w="22225">
            <a:solidFill>
              <a:srgbClr val="663300"/>
            </a:solidFill>
          </a:ln>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xmlns="" id="{C8741829-F2C7-40B2-966C-F582EA5BA96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p:blipFill>
        <p:spPr bwMode="auto">
          <a:xfrm>
            <a:off x="948721" y="3657600"/>
            <a:ext cx="2281334" cy="1711001"/>
          </a:xfrm>
          <a:prstGeom prst="roundRect">
            <a:avLst>
              <a:gd name="adj" fmla="val 8594"/>
            </a:avLst>
          </a:prstGeom>
          <a:solidFill>
            <a:srgbClr val="FFFFFF">
              <a:shade val="85000"/>
            </a:srgbClr>
          </a:solidFill>
          <a:ln w="22225">
            <a:solidFill>
              <a:srgbClr val="663300"/>
            </a:solidFill>
          </a:ln>
          <a:effectLst>
            <a:outerShdw blurRad="50800" dist="38100" dir="2700000" algn="tl" rotWithShape="0">
              <a:prstClr val="black">
                <a:alpha val="40000"/>
              </a:prstClr>
            </a:outerShdw>
          </a:effectLst>
        </p:spPr>
      </p:pic>
      <p:pic>
        <p:nvPicPr>
          <p:cNvPr id="14" name="Picture 2">
            <a:extLst>
              <a:ext uri="{FF2B5EF4-FFF2-40B4-BE49-F238E27FC236}">
                <a16:creationId xmlns:a16="http://schemas.microsoft.com/office/drawing/2014/main" xmlns="" id="{49853A4E-4AF4-490C-88E1-1B11C8F418A8}"/>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colorTemperature colorTemp="7200"/>
                    </a14:imgEffect>
                  </a14:imgLayer>
                </a14:imgProps>
              </a:ext>
              <a:ext uri="{28A0092B-C50C-407E-A947-70E740481C1C}">
                <a14:useLocalDpi xmlns:a14="http://schemas.microsoft.com/office/drawing/2010/main" val="0"/>
              </a:ext>
            </a:extLst>
          </a:blip>
          <a:srcRect/>
          <a:stretch/>
        </p:blipFill>
        <p:spPr bwMode="auto">
          <a:xfrm>
            <a:off x="3517466" y="3481356"/>
            <a:ext cx="2485017" cy="1920240"/>
          </a:xfrm>
          <a:prstGeom prst="roundRect">
            <a:avLst>
              <a:gd name="adj" fmla="val 8594"/>
            </a:avLst>
          </a:prstGeom>
          <a:solidFill>
            <a:srgbClr val="FFFFFF">
              <a:shade val="85000"/>
            </a:srgbClr>
          </a:solidFill>
          <a:ln w="22225">
            <a:solidFill>
              <a:srgbClr val="663300"/>
            </a:solidFill>
          </a:ln>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xmlns="" id="{7F9FDCB7-63F4-491E-9570-34240EC8DB51}"/>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p:blipFill>
        <p:spPr bwMode="auto">
          <a:xfrm>
            <a:off x="6282294" y="3609704"/>
            <a:ext cx="2281334" cy="1711000"/>
          </a:xfrm>
          <a:prstGeom prst="roundRect">
            <a:avLst>
              <a:gd name="adj" fmla="val 8594"/>
            </a:avLst>
          </a:prstGeom>
          <a:solidFill>
            <a:srgbClr val="FFFFFF">
              <a:shade val="85000"/>
            </a:srgbClr>
          </a:solidFill>
          <a:ln w="22225">
            <a:solidFill>
              <a:srgbClr val="663300"/>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89030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7000"/>
            <a:lum/>
          </a:blip>
          <a:srcRect/>
          <a:stretch>
            <a:fillRect b="15000"/>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990600"/>
            <a:ext cx="7258972" cy="5016691"/>
          </a:xfrm>
        </p:spPr>
        <p:txBody>
          <a:bodyPr>
            <a:normAutofit/>
          </a:bodyPr>
          <a:lstStyle/>
          <a:p>
            <a:pPr>
              <a:spcAft>
                <a:spcPts val="1200"/>
              </a:spcAft>
              <a:buFont typeface="Wingdings" panose="05000000000000000000" pitchFamily="2" charset="2"/>
              <a:buChar char="ü"/>
            </a:pPr>
            <a:r>
              <a:rPr lang="en-US" sz="2600" b="1" dirty="0"/>
              <a:t>Open Shelving &amp; Computer Stations</a:t>
            </a:r>
          </a:p>
          <a:p>
            <a:pPr>
              <a:spcAft>
                <a:spcPts val="1200"/>
              </a:spcAft>
              <a:buFont typeface="Wingdings" panose="05000000000000000000" pitchFamily="2" charset="2"/>
              <a:buChar char="ü"/>
            </a:pPr>
            <a:r>
              <a:rPr lang="en-US" sz="2600" b="1" dirty="0"/>
              <a:t>Exterior Door Repairs &amp; Painting</a:t>
            </a:r>
          </a:p>
          <a:p>
            <a:pPr>
              <a:spcAft>
                <a:spcPts val="1200"/>
              </a:spcAft>
              <a:buFont typeface="Wingdings" panose="05000000000000000000" pitchFamily="2" charset="2"/>
              <a:buChar char="ü"/>
            </a:pPr>
            <a:r>
              <a:rPr lang="en-US" sz="2600" b="1" dirty="0"/>
              <a:t>Window Unit Painting</a:t>
            </a:r>
          </a:p>
          <a:p>
            <a:pPr>
              <a:spcAft>
                <a:spcPts val="1200"/>
              </a:spcAft>
              <a:buFont typeface="Wingdings" panose="05000000000000000000" pitchFamily="2" charset="2"/>
              <a:buChar char="ü"/>
            </a:pPr>
            <a:r>
              <a:rPr lang="en-US" sz="2600" b="1" dirty="0"/>
              <a:t>Storage</a:t>
            </a:r>
          </a:p>
          <a:p>
            <a:pPr>
              <a:spcAft>
                <a:spcPts val="1200"/>
              </a:spcAft>
              <a:buFont typeface="Wingdings" panose="05000000000000000000" pitchFamily="2" charset="2"/>
              <a:buChar char="ü"/>
            </a:pPr>
            <a:r>
              <a:rPr lang="en-US" sz="2600" b="1" dirty="0"/>
              <a:t>Display </a:t>
            </a:r>
          </a:p>
        </p:txBody>
      </p:sp>
      <p:sp>
        <p:nvSpPr>
          <p:cNvPr id="3" name="Title 2"/>
          <p:cNvSpPr>
            <a:spLocks noGrp="1"/>
          </p:cNvSpPr>
          <p:nvPr>
            <p:ph type="title"/>
          </p:nvPr>
        </p:nvSpPr>
        <p:spPr>
          <a:xfrm>
            <a:off x="381000" y="228601"/>
            <a:ext cx="8229600" cy="762000"/>
          </a:xfrm>
        </p:spPr>
        <p:txBody>
          <a:bodyPr/>
          <a:lstStyle/>
          <a:p>
            <a:r>
              <a:rPr lang="en-US" dirty="0">
                <a:effectLst/>
              </a:rPr>
              <a:t>Other Improvements</a:t>
            </a:r>
          </a:p>
        </p:txBody>
      </p:sp>
      <p:pic>
        <p:nvPicPr>
          <p:cNvPr id="5" name="Picture 3">
            <a:extLst>
              <a:ext uri="{FF2B5EF4-FFF2-40B4-BE49-F238E27FC236}">
                <a16:creationId xmlns:a16="http://schemas.microsoft.com/office/drawing/2014/main" xmlns="" id="{8E6F7F69-3ED6-43A0-A586-7215C25A732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5486400" y="2743200"/>
            <a:ext cx="1971673" cy="2628898"/>
          </a:xfrm>
          <a:prstGeom prst="roundRect">
            <a:avLst>
              <a:gd name="adj" fmla="val 8594"/>
            </a:avLst>
          </a:prstGeom>
          <a:solidFill>
            <a:srgbClr val="FFFFFF">
              <a:shade val="85000"/>
            </a:srgbClr>
          </a:solidFill>
          <a:ln w="22225">
            <a:solidFill>
              <a:srgbClr val="663300"/>
            </a:solidFill>
          </a:ln>
          <a:effectLst>
            <a:outerShdw blurRad="50800" dist="38100" dir="2700000" algn="tl" rotWithShape="0">
              <a:prstClr val="black">
                <a:alpha val="40000"/>
              </a:prstClr>
            </a:outerShdw>
          </a:effectLst>
        </p:spPr>
      </p:pic>
      <p:pic>
        <p:nvPicPr>
          <p:cNvPr id="7" name="Picture 3">
            <a:extLst>
              <a:ext uri="{FF2B5EF4-FFF2-40B4-BE49-F238E27FC236}">
                <a16:creationId xmlns:a16="http://schemas.microsoft.com/office/drawing/2014/main" xmlns="" id="{CF3CEDEF-F4A2-430D-A91A-7F0BA35393B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a:off x="3480465" y="2886074"/>
            <a:ext cx="1757362" cy="2343150"/>
          </a:xfrm>
          <a:prstGeom prst="roundRect">
            <a:avLst>
              <a:gd name="adj" fmla="val 8594"/>
            </a:avLst>
          </a:prstGeom>
          <a:solidFill>
            <a:srgbClr val="FFFFFF">
              <a:shade val="85000"/>
            </a:srgbClr>
          </a:solidFill>
          <a:ln w="22225">
            <a:solidFill>
              <a:srgbClr val="663300"/>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85189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7000"/>
            <a:lum/>
          </a:blip>
          <a:srcRect/>
          <a:stretch>
            <a:fillRect b="15000"/>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990600"/>
            <a:ext cx="5486400" cy="5016691"/>
          </a:xfrm>
        </p:spPr>
        <p:txBody>
          <a:bodyPr>
            <a:normAutofit/>
          </a:bodyPr>
          <a:lstStyle/>
          <a:p>
            <a:r>
              <a:rPr lang="en-US" b="1" i="1" dirty="0"/>
              <a:t>Finalize Design </a:t>
            </a:r>
          </a:p>
          <a:p>
            <a:pPr marL="0" indent="0">
              <a:buNone/>
            </a:pPr>
            <a:r>
              <a:rPr lang="en-US" b="1" i="1" dirty="0">
                <a:solidFill>
                  <a:srgbClr val="663300"/>
                </a:solidFill>
              </a:rPr>
              <a:t>	</a:t>
            </a:r>
            <a:r>
              <a:rPr lang="en-US" b="1" i="1" dirty="0"/>
              <a:t>March 2020</a:t>
            </a:r>
            <a:r>
              <a:rPr lang="en-US" b="1" dirty="0">
                <a:solidFill>
                  <a:srgbClr val="663300"/>
                </a:solidFill>
              </a:rPr>
              <a:t/>
            </a:r>
            <a:br>
              <a:rPr lang="en-US" b="1" dirty="0">
                <a:solidFill>
                  <a:srgbClr val="663300"/>
                </a:solidFill>
              </a:rPr>
            </a:br>
            <a:endParaRPr lang="en-US" b="1" dirty="0"/>
          </a:p>
          <a:p>
            <a:r>
              <a:rPr lang="en-US" b="1" i="1" dirty="0"/>
              <a:t>Bidding &amp; Construction</a:t>
            </a:r>
            <a:r>
              <a:rPr lang="en-US" dirty="0">
                <a:solidFill>
                  <a:srgbClr val="663300"/>
                </a:solidFill>
                <a:latin typeface="Myriad Pro" pitchFamily="34" charset="0"/>
              </a:rPr>
              <a:t> </a:t>
            </a:r>
            <a:br>
              <a:rPr lang="en-US" dirty="0">
                <a:solidFill>
                  <a:srgbClr val="663300"/>
                </a:solidFill>
                <a:latin typeface="Myriad Pro" pitchFamily="34" charset="0"/>
              </a:rPr>
            </a:br>
            <a:r>
              <a:rPr lang="en-US" dirty="0">
                <a:solidFill>
                  <a:srgbClr val="663300"/>
                </a:solidFill>
                <a:latin typeface="Myriad Pro" pitchFamily="34" charset="0"/>
              </a:rPr>
              <a:t>	</a:t>
            </a:r>
            <a:r>
              <a:rPr lang="en-US" b="1" i="1" dirty="0"/>
              <a:t>April to August 2020</a:t>
            </a:r>
            <a:br>
              <a:rPr lang="en-US" b="1" i="1" dirty="0"/>
            </a:br>
            <a:endParaRPr lang="en-US" b="1" i="1" dirty="0"/>
          </a:p>
          <a:p>
            <a:r>
              <a:rPr lang="en-US" b="1" i="1" dirty="0"/>
              <a:t>Open House</a:t>
            </a:r>
            <a:r>
              <a:rPr lang="en-US" dirty="0">
                <a:latin typeface="Myriad Pro" pitchFamily="34" charset="0"/>
              </a:rPr>
              <a:t> </a:t>
            </a:r>
            <a:br>
              <a:rPr lang="en-US" dirty="0">
                <a:latin typeface="Myriad Pro" pitchFamily="34" charset="0"/>
              </a:rPr>
            </a:br>
            <a:r>
              <a:rPr lang="en-US" dirty="0">
                <a:latin typeface="Myriad Pro" pitchFamily="34" charset="0"/>
              </a:rPr>
              <a:t>	</a:t>
            </a:r>
            <a:r>
              <a:rPr lang="en-US" b="1" i="1" dirty="0"/>
              <a:t>Fall 2020</a:t>
            </a:r>
          </a:p>
          <a:p>
            <a:pPr marL="0" indent="0">
              <a:buNone/>
            </a:pPr>
            <a:endParaRPr lang="en-US" dirty="0"/>
          </a:p>
        </p:txBody>
      </p:sp>
      <p:sp>
        <p:nvSpPr>
          <p:cNvPr id="3" name="Title 2"/>
          <p:cNvSpPr>
            <a:spLocks noGrp="1"/>
          </p:cNvSpPr>
          <p:nvPr>
            <p:ph type="title"/>
          </p:nvPr>
        </p:nvSpPr>
        <p:spPr>
          <a:xfrm>
            <a:off x="381000" y="228601"/>
            <a:ext cx="8229600" cy="762000"/>
          </a:xfrm>
        </p:spPr>
        <p:txBody>
          <a:bodyPr/>
          <a:lstStyle/>
          <a:p>
            <a:r>
              <a:rPr lang="en-US" dirty="0">
                <a:effectLst/>
              </a:rPr>
              <a:t>Project Timeline</a:t>
            </a:r>
          </a:p>
        </p:txBody>
      </p:sp>
      <p:pic>
        <p:nvPicPr>
          <p:cNvPr id="5" name="Picture 2">
            <a:extLst>
              <a:ext uri="{FF2B5EF4-FFF2-40B4-BE49-F238E27FC236}">
                <a16:creationId xmlns:a16="http://schemas.microsoft.com/office/drawing/2014/main" xmlns="" id="{52702792-17DC-4401-A38F-E85AECD2BB6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562600" y="1752600"/>
            <a:ext cx="2540000" cy="1905000"/>
          </a:xfrm>
          <a:prstGeom prst="roundRect">
            <a:avLst>
              <a:gd name="adj" fmla="val 8594"/>
            </a:avLst>
          </a:prstGeom>
          <a:solidFill>
            <a:srgbClr val="FFFFFF">
              <a:shade val="85000"/>
            </a:srgbClr>
          </a:solidFill>
          <a:ln w="22225">
            <a:solidFill>
              <a:srgbClr val="663300"/>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2668050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973</TotalTime>
  <Words>369</Words>
  <Application>Microsoft Office PowerPoint</Application>
  <PresentationFormat>On-screen Show (4:3)</PresentationFormat>
  <Paragraphs>112</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Concourse</vt:lpstr>
      <vt:lpstr>PowerPoint Presentation</vt:lpstr>
      <vt:lpstr>Project Contacts</vt:lpstr>
      <vt:lpstr>Project Overview</vt:lpstr>
      <vt:lpstr>Functional Improvements</vt:lpstr>
      <vt:lpstr>Interior Improvements</vt:lpstr>
      <vt:lpstr>Finish Upgrades</vt:lpstr>
      <vt:lpstr>Kitchen Renovation</vt:lpstr>
      <vt:lpstr>Other Improvements</vt:lpstr>
      <vt:lpstr>Project Timeline</vt:lpstr>
      <vt:lpstr>Neighborhood Centers - Overview</vt:lpstr>
      <vt:lpstr>Fairview Heights Neighborhood</vt:lpstr>
      <vt:lpstr>Neighborhood Services</vt:lpstr>
      <vt:lpstr>Neighborhood Engagement</vt:lpstr>
      <vt:lpstr>Conclusion and Next Steps</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Kelli Pettry</dc:creator>
  <cp:lastModifiedBy>Lester, Charlotte</cp:lastModifiedBy>
  <cp:revision>115</cp:revision>
  <cp:lastPrinted>2019-04-25T14:27:26Z</cp:lastPrinted>
  <dcterms:created xsi:type="dcterms:W3CDTF">2018-05-09T16:56:03Z</dcterms:created>
  <dcterms:modified xsi:type="dcterms:W3CDTF">2020-05-28T14:06:44Z</dcterms:modified>
</cp:coreProperties>
</file>